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286" r:id="rId4"/>
    <p:sldId id="282" r:id="rId5"/>
    <p:sldId id="283" r:id="rId6"/>
    <p:sldId id="285" r:id="rId7"/>
    <p:sldId id="281" r:id="rId8"/>
    <p:sldId id="261" r:id="rId9"/>
    <p:sldId id="262" r:id="rId10"/>
    <p:sldId id="320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1" r:id="rId20"/>
    <p:sldId id="322" r:id="rId21"/>
    <p:sldId id="299" r:id="rId22"/>
    <p:sldId id="300" r:id="rId23"/>
    <p:sldId id="301" r:id="rId24"/>
    <p:sldId id="277" r:id="rId25"/>
    <p:sldId id="323" r:id="rId26"/>
    <p:sldId id="309" r:id="rId27"/>
    <p:sldId id="310" r:id="rId28"/>
    <p:sldId id="311" r:id="rId29"/>
  </p:sldIdLst>
  <p:sldSz cx="12192000" cy="6858000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rovadj" initials="p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CCCCFF"/>
    <a:srgbClr val="E30D9C"/>
    <a:srgbClr val="F7DDF1"/>
    <a:srgbClr val="F0C2E6"/>
    <a:srgbClr val="E494D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3" autoAdjust="0"/>
    <p:restoredTop sz="94660"/>
  </p:normalViewPr>
  <p:slideViewPr>
    <p:cSldViewPr snapToGrid="0">
      <p:cViewPr varScale="1">
        <p:scale>
          <a:sx n="76" d="100"/>
          <a:sy n="76" d="100"/>
        </p:scale>
        <p:origin x="-96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1-14T19:25:39.710" idx="6">
    <p:pos x="10" y="10"/>
    <p:text>heure de fin à préciser 13h
Mini-stage : inscription via le collège d'origine
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1-14T19:25:39.710" idx="6">
    <p:pos x="10" y="10"/>
    <p:text>heure de fin à préciser 13h
Mini-stage : inscription via le collège d'origine
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1-14T19:25:39.710" idx="6">
    <p:pos x="10" y="10"/>
    <p:text>heure de fin à préciser 13h
Mini-stage : inscription via le collège d'origine
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1-14T19:25:39.710" idx="6">
    <p:pos x="10" y="10"/>
    <p:text>heure de fin à préciser 13h
Mini-stage : inscription via le collège d'origine
</p:tex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03086-9230-4F70-8EDE-916D25B7A4D7}" type="datetimeFigureOut">
              <a:rPr lang="fr-FR"/>
              <a:pPr>
                <a:defRPr/>
              </a:pPr>
              <a:t>30/01/2023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A886E-1524-4406-9969-04DD9C23924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96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8827F-A7ED-4F75-A521-175351375797}" type="datetimeFigureOut">
              <a:rPr lang="fr-FR"/>
              <a:pPr>
                <a:defRPr/>
              </a:pPr>
              <a:t>30/01/2023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6799F-C5CC-4C76-AB62-695B1026732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0747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B95AA-CDEF-4BE5-B924-BC9D1E40B50D}" type="datetimeFigureOut">
              <a:rPr lang="fr-FR"/>
              <a:pPr>
                <a:defRPr/>
              </a:pPr>
              <a:t>30/01/2023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51E01-EE1A-44F9-8617-9A464550773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1167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6AA43-9ED9-4C0A-AB3B-4FC0D1011F1F}" type="datetimeFigureOut">
              <a:rPr lang="fr-FR"/>
              <a:pPr>
                <a:defRPr/>
              </a:pPr>
              <a:t>30/01/2023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7B10E-D9C5-41D8-AC19-5B391F72C21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092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593D9-1686-4826-B175-E764F15D9E93}" type="datetimeFigureOut">
              <a:rPr lang="fr-FR"/>
              <a:pPr>
                <a:defRPr/>
              </a:pPr>
              <a:t>30/01/2023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3FFD0-6789-42C6-A307-EBD6E27086E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5520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6EFCF-E7FF-49C6-B628-0B64518F7B05}" type="datetimeFigureOut">
              <a:rPr lang="fr-FR"/>
              <a:pPr>
                <a:defRPr/>
              </a:pPr>
              <a:t>30/01/2023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C7927-97C7-4598-9C44-DEDF2705090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5991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27592-7802-4180-ABC0-2DBE9F3FFBBB}" type="datetimeFigureOut">
              <a:rPr lang="fr-FR"/>
              <a:pPr>
                <a:defRPr/>
              </a:pPr>
              <a:t>30/01/2023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94E68-3D0E-4D89-AEDF-C8DC202FCD1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001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50C70-69F2-47BD-BF77-A0845D07896B}" type="datetimeFigureOut">
              <a:rPr lang="fr-FR"/>
              <a:pPr>
                <a:defRPr/>
              </a:pPr>
              <a:t>30/01/2023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C11E8-DBD4-48D0-BFDB-DE58566EF4F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5685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D1D4E-E1C5-4638-A2C4-B730C9F7C6A9}" type="datetimeFigureOut">
              <a:rPr lang="fr-FR"/>
              <a:pPr>
                <a:defRPr/>
              </a:pPr>
              <a:t>30/01/2023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D3C9C-E331-4955-9A82-165E668F217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015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4306C-D721-4386-BD8A-7C01F650BC40}" type="datetimeFigureOut">
              <a:rPr lang="fr-FR"/>
              <a:pPr>
                <a:defRPr/>
              </a:pPr>
              <a:t>30/01/2023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A49BB-A393-4C19-BB87-000817BF8C9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693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0DE7A-9654-41D6-9650-916742B653B7}" type="datetimeFigureOut">
              <a:rPr lang="fr-FR"/>
              <a:pPr>
                <a:defRPr/>
              </a:pPr>
              <a:t>30/01/2023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C6EFC-D161-484C-A959-7FAAC363DA2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4570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C138D93-88DF-49E1-9DD7-2A6BD681D09E}" type="datetimeFigureOut">
              <a:rPr lang="fr-FR"/>
              <a:pPr>
                <a:defRPr/>
              </a:pPr>
              <a:t>30/01/2023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520E55-81BC-4DC9-9732-098FA85DC05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C3C0834-D84F-4FC8-B769-B2F50965309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4606" y="593783"/>
            <a:ext cx="6924675" cy="52006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FBCB0F9-94EE-4923-9D82-E4C48AE75C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9" y="4826610"/>
            <a:ext cx="1887523" cy="179314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7887942-8664-4F06-AF87-7A95FBD428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618" y="4761359"/>
            <a:ext cx="1700473" cy="1700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89B7869-6045-479F-B6E7-AE9ABBF8F5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7" y="108085"/>
            <a:ext cx="1887523" cy="1793147"/>
          </a:xfrm>
          <a:prstGeom prst="rect">
            <a:avLst/>
          </a:prstGeom>
        </p:spPr>
      </p:pic>
      <p:sp>
        <p:nvSpPr>
          <p:cNvPr id="4100" name="Titre 1"/>
          <p:cNvSpPr>
            <a:spLocks noGrp="1"/>
          </p:cNvSpPr>
          <p:nvPr>
            <p:ph type="title"/>
          </p:nvPr>
        </p:nvSpPr>
        <p:spPr>
          <a:xfrm>
            <a:off x="2182729" y="419719"/>
            <a:ext cx="9383746" cy="4469466"/>
          </a:xfrm>
        </p:spPr>
        <p:txBody>
          <a:bodyPr/>
          <a:lstStyle/>
          <a:p>
            <a:r>
              <a:rPr lang="fr-FR" altLang="fr-FR" sz="2800" dirty="0"/>
              <a:t/>
            </a:r>
            <a:br>
              <a:rPr lang="fr-FR" altLang="fr-FR" sz="2800" dirty="0"/>
            </a:br>
            <a:endParaRPr lang="fr-FR" altLang="fr-FR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4E63EE9-2DAA-49F9-A8AA-25498125B116}"/>
              </a:ext>
            </a:extLst>
          </p:cNvPr>
          <p:cNvSpPr/>
          <p:nvPr/>
        </p:nvSpPr>
        <p:spPr>
          <a:xfrm>
            <a:off x="3229583" y="3429000"/>
            <a:ext cx="770203" cy="1726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BC7CE28-1C4B-43F0-846A-30B7B1B91DA6}"/>
              </a:ext>
            </a:extLst>
          </p:cNvPr>
          <p:cNvSpPr/>
          <p:nvPr/>
        </p:nvSpPr>
        <p:spPr>
          <a:xfrm>
            <a:off x="1916349" y="3454750"/>
            <a:ext cx="924127" cy="247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0B03830-6B97-4D25-A3F9-C7F3AD928425}"/>
              </a:ext>
            </a:extLst>
          </p:cNvPr>
          <p:cNvSpPr/>
          <p:nvPr/>
        </p:nvSpPr>
        <p:spPr>
          <a:xfrm>
            <a:off x="4695505" y="2654452"/>
            <a:ext cx="1092453" cy="2249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EC5518FD-5EE1-45DA-98E4-EAB941286059}"/>
              </a:ext>
            </a:extLst>
          </p:cNvPr>
          <p:cNvSpPr txBox="1"/>
          <p:nvPr/>
        </p:nvSpPr>
        <p:spPr>
          <a:xfrm>
            <a:off x="1615807" y="115890"/>
            <a:ext cx="90216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Voie professionnelle : </a:t>
            </a:r>
          </a:p>
          <a:p>
            <a:pPr algn="ctr"/>
            <a:r>
              <a:rPr lang="fr-FR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carte des formations très riche !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71A24F5-2447-40E1-B071-FA6059DDE69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777" y="1668698"/>
            <a:ext cx="4900228" cy="87972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E567E97-501C-4152-9100-61B580CE0F9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542" y="2735187"/>
            <a:ext cx="4767463" cy="77646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7B5772BA-A081-440F-8191-A7F7A640CDC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6542" y="3647515"/>
            <a:ext cx="4767463" cy="77143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6EEF342F-C966-4CD4-90EE-741EBA0DD3B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9879" y="4524837"/>
            <a:ext cx="4700788" cy="79244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3F6761D1-1D9C-4EA7-B531-9A88F68D42D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3217" y="5421741"/>
            <a:ext cx="4700788" cy="81021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B603FDB-834C-46DA-B70A-54BFBF3BD9A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0" y="1812363"/>
            <a:ext cx="4789507" cy="79306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A6575F53-7C9A-40CF-A634-E8DF1E9415B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08318" y="2735187"/>
            <a:ext cx="4789507" cy="79954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4EF1A450-4CDF-4F19-9B9A-64F4919AB1E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95999" y="4417473"/>
            <a:ext cx="4789507" cy="79567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494BD0D-6545-49A9-909D-D34CF5299B65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59463" y="3702018"/>
            <a:ext cx="4871554" cy="54391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84ED797F-A379-4734-B638-A499D6498F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231" y="66738"/>
            <a:ext cx="1700473" cy="170047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B3B66A2-2B38-475E-B56E-0441A077A5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08318" y="5384693"/>
            <a:ext cx="4700788" cy="32073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F1E5F7F-C237-464B-AF5D-595916906C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26630" y="5888653"/>
            <a:ext cx="4699280" cy="32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6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DB2509F-1002-4EF4-B472-C6E0A3171B4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8112"/>
            <a:ext cx="6048375" cy="108585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B3E810F-BD35-4FD2-B497-048486C57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604" y="1253331"/>
            <a:ext cx="10515600" cy="4351338"/>
          </a:xfrm>
        </p:spPr>
        <p:txBody>
          <a:bodyPr/>
          <a:lstStyle/>
          <a:p>
            <a:r>
              <a:rPr lang="fr-FR" sz="2200" dirty="0"/>
              <a:t>CAP Production et service en restauration (rapide, collective, cafétaria) </a:t>
            </a:r>
            <a:r>
              <a:rPr lang="fr-FR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</a:t>
            </a:r>
          </a:p>
          <a:p>
            <a:r>
              <a:rPr lang="fr-FR" sz="2200" dirty="0"/>
              <a:t>CAP Boulanger </a:t>
            </a:r>
            <a:r>
              <a:rPr lang="fr-FR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</a:t>
            </a:r>
            <a:endParaRPr lang="fr-FR" sz="2200" dirty="0"/>
          </a:p>
          <a:p>
            <a:r>
              <a:rPr lang="fr-FR" sz="2200" dirty="0"/>
              <a:t>CAP Cuisine</a:t>
            </a:r>
            <a:r>
              <a:rPr lang="fr-FR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- 1</a:t>
            </a:r>
            <a:endParaRPr lang="fr-FR" sz="2200" dirty="0"/>
          </a:p>
          <a:p>
            <a:r>
              <a:rPr lang="fr-FR" sz="2200" dirty="0"/>
              <a:t>CAP Pâtissier</a:t>
            </a:r>
            <a:r>
              <a:rPr lang="fr-FR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- 1</a:t>
            </a:r>
            <a:endParaRPr lang="fr-FR" sz="2200" dirty="0"/>
          </a:p>
          <a:p>
            <a:r>
              <a:rPr lang="fr-FR" sz="2200" dirty="0"/>
              <a:t>CAP Commercialisation et services en hôtel café restaurant</a:t>
            </a:r>
            <a:r>
              <a:rPr lang="fr-FR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- 1</a:t>
            </a:r>
            <a:endParaRPr lang="fr-FR" sz="2200" dirty="0"/>
          </a:p>
          <a:p>
            <a:pPr marL="0" indent="0">
              <a:buNone/>
            </a:pPr>
            <a:endParaRPr lang="fr-FR" sz="2200" dirty="0"/>
          </a:p>
          <a:p>
            <a:r>
              <a:rPr lang="fr-FR" sz="2200" dirty="0"/>
              <a:t>BAC PRO Cuisine</a:t>
            </a:r>
            <a:r>
              <a:rPr lang="fr-FR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- 1</a:t>
            </a:r>
            <a:endParaRPr lang="fr-FR" sz="2200" dirty="0"/>
          </a:p>
          <a:p>
            <a:r>
              <a:rPr lang="fr-FR" sz="2200" dirty="0"/>
              <a:t>BAC PRO Boulanger, Pâtissier</a:t>
            </a:r>
            <a:r>
              <a:rPr lang="fr-FR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- 1</a:t>
            </a:r>
            <a:endParaRPr lang="fr-FR" sz="2200" dirty="0"/>
          </a:p>
          <a:p>
            <a:r>
              <a:rPr lang="fr-FR" sz="2200" dirty="0"/>
              <a:t>BAC PRO Commercialisation et services</a:t>
            </a:r>
          </a:p>
          <a:p>
            <a:pPr>
              <a:buNone/>
            </a:pPr>
            <a:r>
              <a:rPr lang="fr-FR" sz="2200" dirty="0"/>
              <a:t>    en restauration (section Euro Anglais)</a:t>
            </a:r>
            <a:r>
              <a:rPr lang="fr-FR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- 1</a:t>
            </a:r>
            <a:endParaRPr lang="fr-FR" sz="2200" dirty="0"/>
          </a:p>
          <a:p>
            <a:pPr marL="0" indent="0">
              <a:buNone/>
            </a:pPr>
            <a:endParaRPr lang="fr-FR" sz="2200" dirty="0"/>
          </a:p>
          <a:p>
            <a:r>
              <a:rPr lang="fr-FR" sz="2200" dirty="0"/>
              <a:t>MC Employé Barman</a:t>
            </a:r>
            <a:r>
              <a:rPr lang="fr-FR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- 1</a:t>
            </a:r>
            <a:endParaRPr lang="fr-FR" sz="22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0DFCD96-03BA-4739-B47A-A873713275AF}"/>
              </a:ext>
            </a:extLst>
          </p:cNvPr>
          <p:cNvSpPr txBox="1"/>
          <p:nvPr/>
        </p:nvSpPr>
        <p:spPr>
          <a:xfrm>
            <a:off x="8086725" y="247650"/>
            <a:ext cx="3886200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1- LP R. BURON – LAVAL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0BCC279-838D-477F-A67C-5C0B3882BA85}"/>
              </a:ext>
            </a:extLst>
          </p:cNvPr>
          <p:cNvSpPr txBox="1"/>
          <p:nvPr/>
        </p:nvSpPr>
        <p:spPr>
          <a:xfrm>
            <a:off x="7035114" y="5604669"/>
            <a:ext cx="4542090" cy="646331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Particularité :</a:t>
            </a:r>
          </a:p>
          <a:p>
            <a:r>
              <a:rPr lang="fr-FR" dirty="0"/>
              <a:t>Possibilité d’accueil en internat les jours de TP</a:t>
            </a:r>
          </a:p>
        </p:txBody>
      </p:sp>
      <p:pic>
        <p:nvPicPr>
          <p:cNvPr id="7" name="Image 6" descr="boulang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51092" y="1716369"/>
            <a:ext cx="2339546" cy="1554823"/>
          </a:xfrm>
          <a:prstGeom prst="rect">
            <a:avLst/>
          </a:prstGeom>
        </p:spPr>
      </p:pic>
      <p:pic>
        <p:nvPicPr>
          <p:cNvPr id="10" name="Image 9" descr="DSC08807.JPG"/>
          <p:cNvPicPr>
            <a:picLocks noChangeAspect="1"/>
          </p:cNvPicPr>
          <p:nvPr/>
        </p:nvPicPr>
        <p:blipFill>
          <a:blip r:embed="rId4" cstate="print"/>
          <a:srcRect l="21159"/>
          <a:stretch>
            <a:fillRect/>
          </a:stretch>
        </p:blipFill>
        <p:spPr>
          <a:xfrm>
            <a:off x="9506465" y="3519616"/>
            <a:ext cx="2087261" cy="1764957"/>
          </a:xfrm>
          <a:prstGeom prst="rect">
            <a:avLst/>
          </a:prstGeom>
        </p:spPr>
      </p:pic>
      <p:pic>
        <p:nvPicPr>
          <p:cNvPr id="11" name="Image 10" descr="DSC08612.JPG"/>
          <p:cNvPicPr>
            <a:picLocks noChangeAspect="1"/>
          </p:cNvPicPr>
          <p:nvPr/>
        </p:nvPicPr>
        <p:blipFill>
          <a:blip r:embed="rId5" cstate="print"/>
          <a:srcRect l="5711" r="4157"/>
          <a:stretch>
            <a:fillRect/>
          </a:stretch>
        </p:blipFill>
        <p:spPr>
          <a:xfrm>
            <a:off x="6812692" y="3550507"/>
            <a:ext cx="2388973" cy="1767015"/>
          </a:xfrm>
          <a:prstGeom prst="rect">
            <a:avLst/>
          </a:prstGeom>
        </p:spPr>
      </p:pic>
      <p:pic>
        <p:nvPicPr>
          <p:cNvPr id="12" name="Image 11" descr="barman2.jpg"/>
          <p:cNvPicPr>
            <a:picLocks noChangeAspect="1"/>
          </p:cNvPicPr>
          <p:nvPr/>
        </p:nvPicPr>
        <p:blipFill>
          <a:blip r:embed="rId6" cstate="print"/>
          <a:srcRect b="11324"/>
          <a:stretch>
            <a:fillRect/>
          </a:stretch>
        </p:blipFill>
        <p:spPr>
          <a:xfrm>
            <a:off x="5066270" y="5512184"/>
            <a:ext cx="926020" cy="119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8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B3E810F-BD35-4FD2-B497-048486C57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15302"/>
          </a:xfrm>
        </p:spPr>
        <p:txBody>
          <a:bodyPr/>
          <a:lstStyle/>
          <a:p>
            <a:r>
              <a:rPr lang="fr-FR" sz="2200" dirty="0"/>
              <a:t>CAP Equipier polyvalent du Commerce (apprentissage) </a:t>
            </a:r>
            <a:r>
              <a:rPr lang="fr-FR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- 10 - 11</a:t>
            </a:r>
            <a:endParaRPr lang="fr-FR" sz="2200" dirty="0"/>
          </a:p>
          <a:p>
            <a:endParaRPr lang="fr-FR" sz="2200" dirty="0"/>
          </a:p>
          <a:p>
            <a:r>
              <a:rPr lang="fr-FR" sz="2200" dirty="0"/>
              <a:t>BAC PRO Technicien conseil vente en animalerie </a:t>
            </a:r>
            <a:r>
              <a:rPr lang="fr-FR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- 3</a:t>
            </a:r>
            <a:endParaRPr lang="fr-FR" sz="2200" dirty="0"/>
          </a:p>
          <a:p>
            <a:r>
              <a:rPr lang="fr-FR" sz="2200" dirty="0"/>
              <a:t>BAC PRO Métiers de l’accueil</a:t>
            </a:r>
            <a:r>
              <a:rPr lang="fr-FR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- 4</a:t>
            </a:r>
            <a:endParaRPr lang="fr-FR" sz="2200" dirty="0"/>
          </a:p>
          <a:p>
            <a:r>
              <a:rPr lang="fr-FR" sz="2200" dirty="0"/>
              <a:t>BAC PRO Métiers du commerce et de la vente</a:t>
            </a:r>
          </a:p>
          <a:p>
            <a:pPr lvl="1"/>
            <a:r>
              <a:rPr lang="fr-FR" sz="2200" dirty="0"/>
              <a:t>Option A : Animation et gestion de l’espace commercial </a:t>
            </a:r>
            <a:r>
              <a:rPr lang="fr-FR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- 1 - 10</a:t>
            </a:r>
            <a:endParaRPr lang="fr-FR" sz="2200" dirty="0"/>
          </a:p>
          <a:p>
            <a:pPr lvl="1"/>
            <a:r>
              <a:rPr lang="fr-FR" sz="2200" dirty="0"/>
              <a:t>Option B : Prospection clientèle et valorisation de l’offre commerciale </a:t>
            </a:r>
            <a:r>
              <a:rPr lang="fr-FR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1 </a:t>
            </a:r>
            <a:endParaRPr lang="fr-FR" sz="2200" dirty="0"/>
          </a:p>
          <a:p>
            <a:r>
              <a:rPr lang="fr-FR" sz="2200" dirty="0"/>
              <a:t>BAC PRO Assistance à la gestion des organisations </a:t>
            </a:r>
          </a:p>
          <a:p>
            <a:pPr marL="0" indent="0">
              <a:buNone/>
            </a:pPr>
            <a:r>
              <a:rPr lang="fr-FR" sz="2200" dirty="0"/>
              <a:t>et de leurs Activités (AGORA) </a:t>
            </a:r>
            <a:r>
              <a:rPr lang="fr-FR" sz="2200" b="1" dirty="0">
                <a:solidFill>
                  <a:srgbClr val="7030A0"/>
                </a:solidFill>
              </a:rPr>
              <a:t>- 1- 11</a:t>
            </a:r>
          </a:p>
          <a:p>
            <a:pPr marL="0" indent="0">
              <a:buNone/>
            </a:pPr>
            <a:endParaRPr lang="fr-FR" sz="2000" i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2C3CAA3-9FFA-4CC6-8849-092D0391526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" y="333375"/>
            <a:ext cx="5848350" cy="9525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AB356D71-6D0C-42F3-A2B2-FFA448DAD2C5}"/>
              </a:ext>
            </a:extLst>
          </p:cNvPr>
          <p:cNvSpPr txBox="1"/>
          <p:nvPr/>
        </p:nvSpPr>
        <p:spPr>
          <a:xfrm>
            <a:off x="7391400" y="300037"/>
            <a:ext cx="4533900" cy="147732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1- LP R. BURON – LAVAL</a:t>
            </a:r>
          </a:p>
          <a:p>
            <a:r>
              <a:rPr lang="fr-FR" b="1" dirty="0">
                <a:solidFill>
                  <a:srgbClr val="7030A0"/>
                </a:solidFill>
              </a:rPr>
              <a:t>3- LMA HAUT ANJOU – CHÂTEAU-GONTIER</a:t>
            </a:r>
          </a:p>
          <a:p>
            <a:r>
              <a:rPr lang="fr-FR" b="1" dirty="0">
                <a:solidFill>
                  <a:srgbClr val="7030A0"/>
                </a:solidFill>
              </a:rPr>
              <a:t>4- LP R. VADEPIED - EVRON</a:t>
            </a:r>
          </a:p>
          <a:p>
            <a:r>
              <a:rPr lang="fr-FR" b="1" dirty="0">
                <a:solidFill>
                  <a:srgbClr val="7030A0"/>
                </a:solidFill>
              </a:rPr>
              <a:t>10- LP P. et M. CURIE – CHÂTEAU-GONTIER</a:t>
            </a:r>
          </a:p>
          <a:p>
            <a:r>
              <a:rPr lang="fr-FR" b="1" dirty="0">
                <a:solidFill>
                  <a:srgbClr val="7030A0"/>
                </a:solidFill>
              </a:rPr>
              <a:t>11- LP L. DE VINCI - MAYENNE</a:t>
            </a:r>
          </a:p>
        </p:txBody>
      </p:sp>
      <p:pic>
        <p:nvPicPr>
          <p:cNvPr id="7" name="Image 3" descr="Une image contenant texte, magasin, vente&#10;&#10;Description générée automatiquement">
            <a:extLst>
              <a:ext uri="{FF2B5EF4-FFF2-40B4-BE49-F238E27FC236}">
                <a16:creationId xmlns:a16="http://schemas.microsoft.com/office/drawing/2014/main" xmlns="" id="{B3C8140E-96E8-49F1-B1FF-13C5395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569" y="4793977"/>
            <a:ext cx="2864731" cy="190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CBD1CCA-8121-4358-A024-962A73AE9EA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7336" y="1938362"/>
            <a:ext cx="2233119" cy="149050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5457EF2-8899-4173-AF45-1AF02C2C21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141" y="5327198"/>
            <a:ext cx="1853773" cy="139032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3C17575-6750-47FD-8112-447D3F8D89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409" y="2451522"/>
            <a:ext cx="1853773" cy="13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7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B3E810F-BD35-4FD2-B497-048486C57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75" y="1253331"/>
            <a:ext cx="10515600" cy="4351338"/>
          </a:xfrm>
        </p:spPr>
        <p:txBody>
          <a:bodyPr/>
          <a:lstStyle/>
          <a:p>
            <a:r>
              <a:rPr lang="fr-FR" sz="1800" dirty="0"/>
              <a:t>CAP Couvreur</a:t>
            </a:r>
            <a:r>
              <a:rPr lang="fr-FR" sz="1800" b="1" dirty="0">
                <a:solidFill>
                  <a:srgbClr val="7030A0"/>
                </a:solidFill>
              </a:rPr>
              <a:t> - 9</a:t>
            </a:r>
            <a:endParaRPr lang="fr-FR" sz="1800" dirty="0"/>
          </a:p>
          <a:p>
            <a:r>
              <a:rPr lang="fr-FR" sz="1800" dirty="0"/>
              <a:t>CAP Monteur en installation thermique (plombier) </a:t>
            </a:r>
            <a:r>
              <a:rPr lang="fr-FR" sz="1800" b="1" dirty="0">
                <a:solidFill>
                  <a:srgbClr val="7030A0"/>
                </a:solidFill>
              </a:rPr>
              <a:t>- 9</a:t>
            </a:r>
            <a:endParaRPr lang="fr-FR" sz="1800" dirty="0"/>
          </a:p>
          <a:p>
            <a:r>
              <a:rPr lang="fr-FR" sz="1800" dirty="0"/>
              <a:t>CAP Menuisier fabricant</a:t>
            </a:r>
            <a:r>
              <a:rPr lang="fr-FR" sz="1800" b="1" dirty="0">
                <a:solidFill>
                  <a:srgbClr val="7030A0"/>
                </a:solidFill>
              </a:rPr>
              <a:t> - 9</a:t>
            </a:r>
            <a:endParaRPr lang="fr-FR" sz="1800" dirty="0"/>
          </a:p>
          <a:p>
            <a:r>
              <a:rPr lang="fr-FR" sz="1800" dirty="0"/>
              <a:t>CAP Electricien(ne)</a:t>
            </a:r>
            <a:r>
              <a:rPr lang="fr-FR" sz="1800" b="1" dirty="0">
                <a:solidFill>
                  <a:srgbClr val="7030A0"/>
                </a:solidFill>
              </a:rPr>
              <a:t> - 4- 9</a:t>
            </a:r>
            <a:endParaRPr lang="fr-FR" sz="1800" dirty="0"/>
          </a:p>
          <a:p>
            <a:r>
              <a:rPr lang="fr-FR" sz="1800" dirty="0"/>
              <a:t>CAP Serrurier Métallier </a:t>
            </a:r>
            <a:r>
              <a:rPr lang="fr-FR" sz="1800" b="1" dirty="0">
                <a:solidFill>
                  <a:srgbClr val="7030A0"/>
                </a:solidFill>
              </a:rPr>
              <a:t>- 1 - 10</a:t>
            </a:r>
            <a:endParaRPr lang="fr-FR" sz="1800" dirty="0"/>
          </a:p>
          <a:p>
            <a:pPr marL="0" indent="0">
              <a:buNone/>
            </a:pPr>
            <a:endParaRPr lang="fr-FR" sz="1800" dirty="0"/>
          </a:p>
          <a:p>
            <a:r>
              <a:rPr lang="fr-FR" sz="1800" dirty="0"/>
              <a:t>BAC PRO Aménagement finition du bâtiment (peintre) </a:t>
            </a:r>
            <a:r>
              <a:rPr lang="fr-FR" sz="1800" b="1" dirty="0">
                <a:solidFill>
                  <a:srgbClr val="7030A0"/>
                </a:solidFill>
              </a:rPr>
              <a:t>- 9</a:t>
            </a:r>
            <a:endParaRPr lang="fr-FR" sz="1800" dirty="0"/>
          </a:p>
          <a:p>
            <a:r>
              <a:rPr lang="fr-FR" sz="1800" dirty="0"/>
              <a:t>BAC PRO Technicien du bâtiment : organisation du gros œuvre (maçon) </a:t>
            </a:r>
            <a:r>
              <a:rPr lang="fr-FR" sz="1800" b="1" dirty="0">
                <a:solidFill>
                  <a:srgbClr val="7030A0"/>
                </a:solidFill>
              </a:rPr>
              <a:t>- 9</a:t>
            </a:r>
            <a:endParaRPr lang="fr-FR" sz="1800" dirty="0"/>
          </a:p>
          <a:p>
            <a:r>
              <a:rPr lang="fr-FR" sz="1800" dirty="0"/>
              <a:t>BAC PRO Technicien d’études du bâtiment </a:t>
            </a:r>
            <a:r>
              <a:rPr lang="fr-FR" sz="1800" b="1" dirty="0">
                <a:solidFill>
                  <a:srgbClr val="7030A0"/>
                </a:solidFill>
              </a:rPr>
              <a:t>- </a:t>
            </a:r>
            <a:r>
              <a:rPr lang="fr-FR" sz="1800" dirty="0"/>
              <a:t>Option A : Etudes et économie (métreur)</a:t>
            </a:r>
            <a:r>
              <a:rPr lang="fr-FR" sz="1800" b="1" dirty="0">
                <a:solidFill>
                  <a:srgbClr val="7030A0"/>
                </a:solidFill>
              </a:rPr>
              <a:t> - 9</a:t>
            </a:r>
            <a:endParaRPr lang="fr-FR" sz="1800" dirty="0"/>
          </a:p>
          <a:p>
            <a:r>
              <a:rPr lang="fr-FR" sz="1800" dirty="0"/>
              <a:t>BAC PRO Technicien constructeur bois (charpentier)</a:t>
            </a:r>
            <a:r>
              <a:rPr lang="fr-FR" sz="1800" b="1" dirty="0">
                <a:solidFill>
                  <a:srgbClr val="7030A0"/>
                </a:solidFill>
              </a:rPr>
              <a:t> - 9</a:t>
            </a:r>
            <a:endParaRPr lang="fr-FR" sz="1800" dirty="0"/>
          </a:p>
          <a:p>
            <a:r>
              <a:rPr lang="fr-FR" sz="1800" dirty="0"/>
              <a:t>BAC PRO Technicien menuisier agenceur</a:t>
            </a:r>
            <a:r>
              <a:rPr lang="fr-FR" sz="1800" b="1" dirty="0">
                <a:solidFill>
                  <a:srgbClr val="7030A0"/>
                </a:solidFill>
              </a:rPr>
              <a:t> - 9</a:t>
            </a:r>
            <a:endParaRPr lang="fr-FR" sz="1800" dirty="0"/>
          </a:p>
          <a:p>
            <a:r>
              <a:rPr lang="fr-FR" sz="1800" dirty="0"/>
              <a:t>BAC PRO Métiers de l’électricité et des ses environnements connectés </a:t>
            </a:r>
            <a:r>
              <a:rPr lang="fr-FR" sz="1800" b="1" dirty="0">
                <a:solidFill>
                  <a:srgbClr val="7030A0"/>
                </a:solidFill>
              </a:rPr>
              <a:t>- 1 - 4</a:t>
            </a:r>
            <a:endParaRPr lang="fr-FR" sz="1800" dirty="0"/>
          </a:p>
          <a:p>
            <a:r>
              <a:rPr lang="fr-FR" sz="1800" dirty="0"/>
              <a:t>BAC PRO Installateur en chauffage, climatisation et énergie renouvelable </a:t>
            </a:r>
            <a:r>
              <a:rPr lang="fr-FR" sz="1800" b="1" dirty="0">
                <a:solidFill>
                  <a:srgbClr val="7030A0"/>
                </a:solidFill>
              </a:rPr>
              <a:t>- 9</a:t>
            </a:r>
            <a:endParaRPr lang="fr-FR" sz="1800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B9FEDC8-B873-423E-A60F-712FA34E3C3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14300"/>
            <a:ext cx="5886450" cy="9525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7BC307B-278D-40AF-B7BB-BA4806682D1E}"/>
              </a:ext>
            </a:extLst>
          </p:cNvPr>
          <p:cNvSpPr txBox="1"/>
          <p:nvPr/>
        </p:nvSpPr>
        <p:spPr>
          <a:xfrm>
            <a:off x="7391400" y="300037"/>
            <a:ext cx="4533900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1- LP R. BURON - LAVAL</a:t>
            </a:r>
          </a:p>
          <a:p>
            <a:r>
              <a:rPr lang="fr-FR" b="1" dirty="0">
                <a:solidFill>
                  <a:srgbClr val="7030A0"/>
                </a:solidFill>
              </a:rPr>
              <a:t>4- LP R. VADEPIED - EVRON </a:t>
            </a:r>
          </a:p>
          <a:p>
            <a:r>
              <a:rPr lang="fr-FR" b="1" dirty="0">
                <a:solidFill>
                  <a:srgbClr val="7030A0"/>
                </a:solidFill>
              </a:rPr>
              <a:t>9- G. LESNARD - LAVAL</a:t>
            </a:r>
          </a:p>
          <a:p>
            <a:r>
              <a:rPr lang="fr-FR" b="1" dirty="0">
                <a:solidFill>
                  <a:srgbClr val="7030A0"/>
                </a:solidFill>
              </a:rPr>
              <a:t>10- LP P. et M. CURIE – CHÂTEAU-GONTIER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7C4D015-FAC9-4AFF-9B61-3CE8F4665F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26077" y="3672479"/>
            <a:ext cx="1812498" cy="13593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95EC708-2842-47CF-BF0A-23439FEC2EC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51446" y="1054344"/>
            <a:ext cx="1178954" cy="88421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BEE3465-301E-441C-BD8F-67F2205D971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92792" y="5193472"/>
            <a:ext cx="1866569" cy="13999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D86E8F9-D92E-44A9-A8A4-DBBA1385237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3208" y="1730515"/>
            <a:ext cx="1676400" cy="12573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05E3569-9CE1-436F-8685-2BCF2A3AACA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560608" y="1550295"/>
            <a:ext cx="1530354" cy="271892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28C7BCB-C386-4189-B264-57E7914BFA3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59154" y="2140769"/>
            <a:ext cx="2050640" cy="1537980"/>
          </a:xfrm>
          <a:prstGeom prst="rect">
            <a:avLst/>
          </a:prstGeom>
        </p:spPr>
      </p:pic>
      <p:pic>
        <p:nvPicPr>
          <p:cNvPr id="12" name="Image 11" descr="_MG_900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82529" y="2141151"/>
            <a:ext cx="1724797" cy="114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7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B3E810F-BD35-4FD2-B497-048486C57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200" dirty="0"/>
              <a:t>CAP Conducteurs d’installation de production</a:t>
            </a:r>
            <a:r>
              <a:rPr lang="fr-FR" sz="2200" b="1" dirty="0">
                <a:solidFill>
                  <a:srgbClr val="7030A0"/>
                </a:solidFill>
              </a:rPr>
              <a:t> - 4</a:t>
            </a:r>
            <a:endParaRPr lang="fr-FR" sz="2200" dirty="0"/>
          </a:p>
          <a:p>
            <a:r>
              <a:rPr lang="fr-FR" sz="2200" dirty="0"/>
              <a:t>CAP Réalisation industrielles en chaudronnerie ou soudage option A et B </a:t>
            </a:r>
            <a:r>
              <a:rPr lang="fr-FR" sz="2200" b="1" dirty="0">
                <a:solidFill>
                  <a:srgbClr val="7030A0"/>
                </a:solidFill>
              </a:rPr>
              <a:t>- 1</a:t>
            </a:r>
            <a:endParaRPr lang="fr-FR" sz="2200" dirty="0"/>
          </a:p>
          <a:p>
            <a:endParaRPr lang="fr-FR" sz="2200" dirty="0"/>
          </a:p>
          <a:p>
            <a:endParaRPr lang="fr-FR" sz="2200" dirty="0"/>
          </a:p>
          <a:p>
            <a:endParaRPr lang="fr-FR" sz="2200" dirty="0"/>
          </a:p>
          <a:p>
            <a:r>
              <a:rPr lang="fr-FR" sz="2200" dirty="0"/>
              <a:t>BAC PRO Technicien en chaudronnerie industrielle</a:t>
            </a:r>
            <a:r>
              <a:rPr lang="fr-FR" sz="2200" b="1" dirty="0">
                <a:solidFill>
                  <a:srgbClr val="7030A0"/>
                </a:solidFill>
              </a:rPr>
              <a:t> - 11</a:t>
            </a:r>
            <a:endParaRPr lang="fr-FR" sz="2200" dirty="0"/>
          </a:p>
          <a:p>
            <a:r>
              <a:rPr lang="fr-FR" sz="2200" dirty="0"/>
              <a:t>BAC PRO Modélisation prototypage 3 dimensions</a:t>
            </a:r>
            <a:r>
              <a:rPr lang="fr-FR" sz="2200" b="1" dirty="0">
                <a:solidFill>
                  <a:srgbClr val="7030A0"/>
                </a:solidFill>
              </a:rPr>
              <a:t> - 10</a:t>
            </a:r>
            <a:endParaRPr lang="fr-FR" sz="2200" dirty="0"/>
          </a:p>
          <a:p>
            <a:r>
              <a:rPr lang="fr-FR" sz="2200" dirty="0"/>
              <a:t>BAC PRO Pilote de ligne de production (PLP)</a:t>
            </a:r>
            <a:r>
              <a:rPr lang="fr-FR" sz="2200" b="1" dirty="0">
                <a:solidFill>
                  <a:srgbClr val="7030A0"/>
                </a:solidFill>
              </a:rPr>
              <a:t> - 4</a:t>
            </a:r>
            <a:endParaRPr lang="fr-FR" sz="2200" dirty="0"/>
          </a:p>
          <a:p>
            <a:r>
              <a:rPr lang="fr-FR" sz="2200" dirty="0"/>
              <a:t>BAC PRO Métiers de la mode-vêtements</a:t>
            </a:r>
            <a:r>
              <a:rPr lang="fr-FR" sz="2200" b="1" dirty="0">
                <a:solidFill>
                  <a:srgbClr val="7030A0"/>
                </a:solidFill>
              </a:rPr>
              <a:t> - 1</a:t>
            </a:r>
            <a:endParaRPr lang="fr-FR" sz="2200" dirty="0"/>
          </a:p>
          <a:p>
            <a:r>
              <a:rPr lang="fr-FR" sz="2200" dirty="0"/>
              <a:t>BAC PRO Technicien en réalisation de produits mécaniques</a:t>
            </a:r>
            <a:r>
              <a:rPr lang="fr-FR" sz="2200" b="1" dirty="0">
                <a:solidFill>
                  <a:srgbClr val="7030A0"/>
                </a:solidFill>
              </a:rPr>
              <a:t> - 10</a:t>
            </a:r>
            <a:endParaRPr lang="fr-FR" sz="2200" dirty="0"/>
          </a:p>
          <a:p>
            <a:pPr marL="0" indent="0">
              <a:buNone/>
            </a:pPr>
            <a:endParaRPr lang="fr-FR" sz="22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4CADA08-926A-48FB-994D-D725D2A68C5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287" y="385762"/>
            <a:ext cx="5819775" cy="98107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2EFC0AC-F6F5-40D9-9B81-0F7F6DA6ED29}"/>
              </a:ext>
            </a:extLst>
          </p:cNvPr>
          <p:cNvSpPr txBox="1"/>
          <p:nvPr/>
        </p:nvSpPr>
        <p:spPr>
          <a:xfrm>
            <a:off x="7353300" y="300037"/>
            <a:ext cx="4533900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1- LP R. BURON - LAVAL</a:t>
            </a:r>
          </a:p>
          <a:p>
            <a:r>
              <a:rPr lang="fr-FR" b="1" dirty="0">
                <a:solidFill>
                  <a:srgbClr val="7030A0"/>
                </a:solidFill>
              </a:rPr>
              <a:t>4- LP R. VADEPIED - EVRON </a:t>
            </a:r>
          </a:p>
          <a:p>
            <a:r>
              <a:rPr lang="fr-FR" b="1" dirty="0">
                <a:solidFill>
                  <a:srgbClr val="7030A0"/>
                </a:solidFill>
              </a:rPr>
              <a:t>10- LP P. et M. CURIE – CHÂTEAU-GONTIER</a:t>
            </a:r>
          </a:p>
          <a:p>
            <a:r>
              <a:rPr lang="fr-FR" b="1" dirty="0">
                <a:solidFill>
                  <a:srgbClr val="7030A0"/>
                </a:solidFill>
              </a:rPr>
              <a:t>11- LP L. DE VINCI - MAYENNE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6AE3D06-C177-4BC5-A0EB-638DD866B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610" y="3240102"/>
            <a:ext cx="2446590" cy="32621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8796013-128B-477D-A43B-F5124BB6E2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388" y="4346470"/>
            <a:ext cx="1399179" cy="1049384"/>
          </a:xfrm>
          <a:prstGeom prst="rect">
            <a:avLst/>
          </a:prstGeom>
        </p:spPr>
      </p:pic>
      <p:pic>
        <p:nvPicPr>
          <p:cNvPr id="8" name="Image 10" descr="C:\Users\ct.ADMINH\AppData\Local\Microsoft\Windows\INetCache\Content.Word\20221207_163104.jpg">
            <a:extLst>
              <a:ext uri="{FF2B5EF4-FFF2-40B4-BE49-F238E27FC236}">
                <a16:creationId xmlns:a16="http://schemas.microsoft.com/office/drawing/2014/main" xmlns="" id="{A89B2F34-F329-4754-9E73-B7EDB1AD6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96" r="3815" b="10535"/>
          <a:stretch>
            <a:fillRect/>
          </a:stretch>
        </p:blipFill>
        <p:spPr bwMode="auto">
          <a:xfrm>
            <a:off x="2163345" y="2786350"/>
            <a:ext cx="4264443" cy="109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56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B3E810F-BD35-4FD2-B497-048486C57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97726"/>
            <a:ext cx="10515600" cy="3974523"/>
          </a:xfrm>
        </p:spPr>
        <p:txBody>
          <a:bodyPr/>
          <a:lstStyle/>
          <a:p>
            <a:r>
              <a:rPr lang="fr-FR" dirty="0"/>
              <a:t>CAP Réparation en carrosserie (scolaire et apprentissage) </a:t>
            </a:r>
            <a:r>
              <a:rPr lang="fr-FR" b="1" dirty="0">
                <a:solidFill>
                  <a:srgbClr val="7030A0"/>
                </a:solidFill>
              </a:rPr>
              <a:t>- 11</a:t>
            </a:r>
            <a:endParaRPr lang="fr-FR" dirty="0"/>
          </a:p>
          <a:p>
            <a:r>
              <a:rPr lang="fr-FR" dirty="0"/>
              <a:t>CAP Peinture en carrosserie (1 an en apprentissage)</a:t>
            </a:r>
            <a:r>
              <a:rPr lang="fr-FR" b="1" dirty="0">
                <a:solidFill>
                  <a:srgbClr val="7030A0"/>
                </a:solidFill>
              </a:rPr>
              <a:t> - 11</a:t>
            </a:r>
            <a:endParaRPr lang="fr-FR" dirty="0"/>
          </a:p>
          <a:p>
            <a:endParaRPr lang="fr-FR" dirty="0"/>
          </a:p>
          <a:p>
            <a:r>
              <a:rPr lang="fr-FR" dirty="0"/>
              <a:t>BAC PRO Maintenance des véhicules :</a:t>
            </a:r>
          </a:p>
          <a:p>
            <a:pPr lvl="1"/>
            <a:r>
              <a:rPr lang="fr-FR" dirty="0"/>
              <a:t>Option A : Voitures particulières</a:t>
            </a:r>
            <a:r>
              <a:rPr lang="fr-FR" b="1" dirty="0">
                <a:solidFill>
                  <a:srgbClr val="7030A0"/>
                </a:solidFill>
              </a:rPr>
              <a:t> - 11</a:t>
            </a:r>
            <a:endParaRPr lang="fr-FR" dirty="0"/>
          </a:p>
          <a:p>
            <a:pPr lvl="1"/>
            <a:r>
              <a:rPr lang="fr-FR" dirty="0"/>
              <a:t>Option B : Véhicules de transport routier</a:t>
            </a:r>
            <a:r>
              <a:rPr lang="fr-FR" b="1" dirty="0">
                <a:solidFill>
                  <a:srgbClr val="7030A0"/>
                </a:solidFill>
              </a:rPr>
              <a:t> - 11</a:t>
            </a:r>
            <a:endParaRPr lang="fr-FR" dirty="0"/>
          </a:p>
          <a:p>
            <a:pPr lvl="1"/>
            <a:r>
              <a:rPr lang="fr-FR" dirty="0"/>
              <a:t>Option C : Motocycles</a:t>
            </a:r>
            <a:r>
              <a:rPr lang="fr-FR" b="1" dirty="0">
                <a:solidFill>
                  <a:srgbClr val="7030A0"/>
                </a:solidFill>
              </a:rPr>
              <a:t> - 10</a:t>
            </a:r>
            <a:endParaRPr lang="fr-FR" dirty="0"/>
          </a:p>
          <a:p>
            <a:r>
              <a:rPr lang="fr-FR" dirty="0"/>
              <a:t>BAC PRO Maintenance des systèmes de production connectés </a:t>
            </a:r>
            <a:r>
              <a:rPr lang="fr-FR" b="1" dirty="0">
                <a:solidFill>
                  <a:srgbClr val="7030A0"/>
                </a:solidFill>
              </a:rPr>
              <a:t>- 4 -10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A34F178-FF92-4B65-94B5-4EA1F1A5294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125" y="285750"/>
            <a:ext cx="5857875" cy="100965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4E0B1FC-0B95-4529-8244-BB1B36BAF0A2}"/>
              </a:ext>
            </a:extLst>
          </p:cNvPr>
          <p:cNvSpPr txBox="1"/>
          <p:nvPr/>
        </p:nvSpPr>
        <p:spPr>
          <a:xfrm>
            <a:off x="7172325" y="360183"/>
            <a:ext cx="4533900" cy="92333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4- LP R. VADEPIED - EVRON </a:t>
            </a:r>
          </a:p>
          <a:p>
            <a:r>
              <a:rPr lang="fr-FR" b="1" dirty="0">
                <a:solidFill>
                  <a:srgbClr val="7030A0"/>
                </a:solidFill>
              </a:rPr>
              <a:t>10- P. et M. CURIE – CHÂTEAU-GONTIER</a:t>
            </a:r>
          </a:p>
          <a:p>
            <a:r>
              <a:rPr lang="fr-FR" b="1" dirty="0">
                <a:solidFill>
                  <a:srgbClr val="7030A0"/>
                </a:solidFill>
              </a:rPr>
              <a:t>11- LP L. DE VINCI - MAYENNE</a:t>
            </a:r>
          </a:p>
        </p:txBody>
      </p:sp>
      <p:pic>
        <p:nvPicPr>
          <p:cNvPr id="8" name="Image 6" descr="Une image contenant bâtiment, extérieur, jaune, garé&#10;&#10;Description générée automatiquement">
            <a:extLst>
              <a:ext uri="{FF2B5EF4-FFF2-40B4-BE49-F238E27FC236}">
                <a16:creationId xmlns:a16="http://schemas.microsoft.com/office/drawing/2014/main" xmlns="" id="{56992A89-0ED8-46EC-ABDB-40C7E2F8F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236" y="3445940"/>
            <a:ext cx="3060989" cy="229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DA95354-97DE-4ECB-B6D4-6C63492D6B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858" y="821848"/>
            <a:ext cx="2152649" cy="1614486"/>
          </a:xfrm>
          <a:prstGeom prst="rect">
            <a:avLst/>
          </a:prstGeom>
        </p:spPr>
      </p:pic>
      <p:pic>
        <p:nvPicPr>
          <p:cNvPr id="10" name="Image 6" descr="Une image contenant intérieur, équipement, plusieurs&#10;&#10;Description générée automatiquement">
            <a:extLst>
              <a:ext uri="{FF2B5EF4-FFF2-40B4-BE49-F238E27FC236}">
                <a16:creationId xmlns:a16="http://schemas.microsoft.com/office/drawing/2014/main" xmlns="" id="{01514D6D-17B6-4BF2-B469-F297E93CF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017" y="1329805"/>
            <a:ext cx="1629395" cy="122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07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B3E810F-BD35-4FD2-B497-048486C57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BAC PRO Artisanat et métiers d’art</a:t>
            </a:r>
            <a:r>
              <a:rPr lang="fr-FR" b="1" dirty="0">
                <a:solidFill>
                  <a:srgbClr val="7030A0"/>
                </a:solidFill>
              </a:rPr>
              <a:t> - 11</a:t>
            </a:r>
            <a:endParaRPr lang="fr-FR" dirty="0"/>
          </a:p>
          <a:p>
            <a:r>
              <a:rPr lang="fr-FR" dirty="0"/>
              <a:t>BAC PRO Réalisation de produits imprimés et </a:t>
            </a:r>
            <a:r>
              <a:rPr lang="fr-FR" dirty="0" err="1"/>
              <a:t>plurimédia</a:t>
            </a:r>
            <a:r>
              <a:rPr lang="fr-FR" b="1" dirty="0">
                <a:solidFill>
                  <a:srgbClr val="7030A0"/>
                </a:solidFill>
              </a:rPr>
              <a:t> - 11</a:t>
            </a:r>
            <a:r>
              <a:rPr lang="fr-FR" dirty="0"/>
              <a:t> </a:t>
            </a:r>
          </a:p>
          <a:p>
            <a:pPr lvl="1"/>
            <a:r>
              <a:rPr lang="fr-FR" dirty="0"/>
              <a:t>Option A : Production graphique</a:t>
            </a:r>
          </a:p>
          <a:p>
            <a:pPr lvl="1"/>
            <a:r>
              <a:rPr lang="fr-FR" dirty="0"/>
              <a:t>Option B : Production imprimée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5448C6-0A21-437A-A3B9-942999E0003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95262"/>
            <a:ext cx="5867400" cy="97155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451F79E-5166-48A6-99A7-9E6A74FD6498}"/>
              </a:ext>
            </a:extLst>
          </p:cNvPr>
          <p:cNvSpPr txBox="1"/>
          <p:nvPr/>
        </p:nvSpPr>
        <p:spPr>
          <a:xfrm>
            <a:off x="7353300" y="300037"/>
            <a:ext cx="4533900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11- LP L. DE VINCI - MAYENNE</a:t>
            </a:r>
          </a:p>
        </p:txBody>
      </p:sp>
      <p:pic>
        <p:nvPicPr>
          <p:cNvPr id="6" name="Image 4">
            <a:extLst>
              <a:ext uri="{FF2B5EF4-FFF2-40B4-BE49-F238E27FC236}">
                <a16:creationId xmlns:a16="http://schemas.microsoft.com/office/drawing/2014/main" xmlns="" id="{06D30D07-0200-4735-AE5A-2E7D48459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82" y="3689837"/>
            <a:ext cx="4200236" cy="281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Une image contenant personne, préparation, table&#10;&#10;Description générée automatiquement">
            <a:extLst>
              <a:ext uri="{FF2B5EF4-FFF2-40B4-BE49-F238E27FC236}">
                <a16:creationId xmlns:a16="http://schemas.microsoft.com/office/drawing/2014/main" xmlns="" id="{3564702F-333C-4E4B-B60C-BC1A5ACFF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3255242"/>
            <a:ext cx="485775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042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B3E810F-BD35-4FD2-B497-048486C57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5625"/>
            <a:ext cx="11277600" cy="4351338"/>
          </a:xfrm>
        </p:spPr>
        <p:txBody>
          <a:bodyPr/>
          <a:lstStyle/>
          <a:p>
            <a:r>
              <a:rPr lang="fr-FR" sz="2400" dirty="0"/>
              <a:t>CAP Electricien(ne)</a:t>
            </a:r>
            <a:r>
              <a:rPr lang="fr-FR" sz="2400" b="1" dirty="0">
                <a:solidFill>
                  <a:srgbClr val="7030A0"/>
                </a:solidFill>
              </a:rPr>
              <a:t> - 4 - 9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BAC PRO Métiers de l’électricité et de ses environnements connectés </a:t>
            </a:r>
            <a:r>
              <a:rPr lang="fr-FR" sz="2400" b="1" dirty="0">
                <a:solidFill>
                  <a:srgbClr val="7030A0"/>
                </a:solidFill>
              </a:rPr>
              <a:t>- 1 - 4</a:t>
            </a:r>
            <a:endParaRPr lang="fr-FR" sz="2400" dirty="0"/>
          </a:p>
          <a:p>
            <a:r>
              <a:rPr lang="fr-FR" sz="2400" dirty="0"/>
              <a:t>BAC PRO Systèmes numériques :</a:t>
            </a:r>
          </a:p>
          <a:p>
            <a:pPr lvl="1"/>
            <a:r>
              <a:rPr lang="fr-FR" dirty="0"/>
              <a:t>Option A : Sûreté et sécurité des infrastructures de l’habitat et du tertiaire </a:t>
            </a:r>
            <a:r>
              <a:rPr lang="fr-FR" b="1" dirty="0">
                <a:solidFill>
                  <a:srgbClr val="7030A0"/>
                </a:solidFill>
              </a:rPr>
              <a:t>- 4</a:t>
            </a:r>
            <a:endParaRPr lang="fr-FR" dirty="0"/>
          </a:p>
          <a:p>
            <a:endParaRPr lang="fr-FR" sz="2400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6DBAB77-0BD5-488B-B6DB-1E12CFE079F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075" y="190499"/>
            <a:ext cx="5876925" cy="98107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347C33B-255C-4EF0-9DA7-283FF43BB2EF}"/>
              </a:ext>
            </a:extLst>
          </p:cNvPr>
          <p:cNvSpPr txBox="1"/>
          <p:nvPr/>
        </p:nvSpPr>
        <p:spPr>
          <a:xfrm>
            <a:off x="7353300" y="300037"/>
            <a:ext cx="4533900" cy="92333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1- LP R. BURON - LAVAL</a:t>
            </a:r>
          </a:p>
          <a:p>
            <a:r>
              <a:rPr lang="fr-FR" b="1" dirty="0">
                <a:solidFill>
                  <a:srgbClr val="7030A0"/>
                </a:solidFill>
              </a:rPr>
              <a:t>4- LP R. VADEPIED - EVRON </a:t>
            </a:r>
          </a:p>
          <a:p>
            <a:r>
              <a:rPr lang="fr-FR" b="1" dirty="0">
                <a:solidFill>
                  <a:srgbClr val="7030A0"/>
                </a:solidFill>
              </a:rPr>
              <a:t>9- LP G. LESNARD - LAVAL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53DB24E-6A76-4C2F-AD9E-85A4B6881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034" y="3987112"/>
            <a:ext cx="1650297" cy="247393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9F59ED6-05D5-4D39-B0C6-83528D1D7E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569" y="3993056"/>
            <a:ext cx="3707291" cy="2473036"/>
          </a:xfrm>
          <a:prstGeom prst="rect">
            <a:avLst/>
          </a:prstGeom>
        </p:spPr>
      </p:pic>
      <p:pic>
        <p:nvPicPr>
          <p:cNvPr id="8" name="Image 7" descr="_MG_9064.jpg"/>
          <p:cNvPicPr>
            <a:picLocks noChangeAspect="1"/>
          </p:cNvPicPr>
          <p:nvPr/>
        </p:nvPicPr>
        <p:blipFill>
          <a:blip r:embed="rId5" cstate="print"/>
          <a:srcRect r="7742"/>
          <a:stretch>
            <a:fillRect/>
          </a:stretch>
        </p:blipFill>
        <p:spPr>
          <a:xfrm>
            <a:off x="1145936" y="4020065"/>
            <a:ext cx="3368399" cy="243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9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B3E810F-BD35-4FD2-B497-048486C57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3655"/>
            <a:ext cx="10515600" cy="3953308"/>
          </a:xfrm>
        </p:spPr>
        <p:txBody>
          <a:bodyPr/>
          <a:lstStyle/>
          <a:p>
            <a:r>
              <a:rPr lang="fr-FR" dirty="0"/>
              <a:t>CAP Assistant technique en milieux familial et collectif</a:t>
            </a:r>
            <a:r>
              <a:rPr lang="fr-FR" b="1" dirty="0">
                <a:solidFill>
                  <a:srgbClr val="7030A0"/>
                </a:solidFill>
              </a:rPr>
              <a:t> - 1 - 4</a:t>
            </a:r>
            <a:endParaRPr lang="fr-FR" dirty="0"/>
          </a:p>
          <a:p>
            <a:endParaRPr lang="fr-FR" dirty="0"/>
          </a:p>
          <a:p>
            <a:r>
              <a:rPr lang="fr-FR" dirty="0"/>
              <a:t>BAC PRO Accompagnement soins et services à la personne</a:t>
            </a:r>
            <a:r>
              <a:rPr lang="fr-FR" b="1" dirty="0">
                <a:solidFill>
                  <a:srgbClr val="7030A0"/>
                </a:solidFill>
              </a:rPr>
              <a:t> - 1 - 11</a:t>
            </a:r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1F44014-B556-478A-AA8F-E3FC847C06DA}"/>
              </a:ext>
            </a:extLst>
          </p:cNvPr>
          <p:cNvSpPr txBox="1"/>
          <p:nvPr/>
        </p:nvSpPr>
        <p:spPr>
          <a:xfrm>
            <a:off x="7353300" y="300037"/>
            <a:ext cx="4533900" cy="92333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1- LP R. BURON - LAVAL</a:t>
            </a:r>
          </a:p>
          <a:p>
            <a:r>
              <a:rPr lang="fr-FR" b="1" dirty="0">
                <a:solidFill>
                  <a:srgbClr val="7030A0"/>
                </a:solidFill>
              </a:rPr>
              <a:t>4- LP R. VADEPIED - EVRON </a:t>
            </a:r>
          </a:p>
          <a:p>
            <a:r>
              <a:rPr lang="fr-FR" b="1" dirty="0">
                <a:solidFill>
                  <a:srgbClr val="7030A0"/>
                </a:solidFill>
              </a:rPr>
              <a:t>11- LP L. DE VINCI - MAYENNE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B43371A-EFBF-4727-BED2-ECCA67E22E6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52424"/>
            <a:ext cx="5886450" cy="657225"/>
          </a:xfrm>
          <a:prstGeom prst="rect">
            <a:avLst/>
          </a:prstGeom>
        </p:spPr>
      </p:pic>
      <p:pic>
        <p:nvPicPr>
          <p:cNvPr id="8" name="Image 2" descr="Une image contenant cuisine, intérieur, personne, alimentation&#10;&#10;Description générée automatiquement">
            <a:extLst>
              <a:ext uri="{FF2B5EF4-FFF2-40B4-BE49-F238E27FC236}">
                <a16:creationId xmlns:a16="http://schemas.microsoft.com/office/drawing/2014/main" xmlns="" id="{638B4073-8D18-4678-A48B-BB85F977E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33" y="4400977"/>
            <a:ext cx="2806593" cy="210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DSC083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7782825" y="4309714"/>
            <a:ext cx="2755301" cy="2042985"/>
          </a:xfrm>
          <a:prstGeom prst="rect">
            <a:avLst/>
          </a:prstGeom>
        </p:spPr>
      </p:pic>
      <p:pic>
        <p:nvPicPr>
          <p:cNvPr id="9" name="Image 8" descr="DSC08521.JPG"/>
          <p:cNvPicPr>
            <a:picLocks noChangeAspect="1"/>
          </p:cNvPicPr>
          <p:nvPr/>
        </p:nvPicPr>
        <p:blipFill>
          <a:blip r:embed="rId5" cstate="print"/>
          <a:srcRect l="47780" t="14341"/>
          <a:stretch>
            <a:fillRect/>
          </a:stretch>
        </p:blipFill>
        <p:spPr>
          <a:xfrm>
            <a:off x="2257161" y="4418609"/>
            <a:ext cx="1914268" cy="20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9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B3E810F-BD35-4FD2-B497-048486C57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CAP Opérateur logistique </a:t>
            </a:r>
            <a:r>
              <a:rPr lang="fr-FR" b="1" dirty="0">
                <a:solidFill>
                  <a:srgbClr val="7030A0"/>
                </a:solidFill>
              </a:rPr>
              <a:t>- 10</a:t>
            </a:r>
            <a:endParaRPr lang="fr-FR" dirty="0"/>
          </a:p>
          <a:p>
            <a:r>
              <a:rPr lang="fr-FR" dirty="0"/>
              <a:t>CAP Conducteur routier de marchandises</a:t>
            </a:r>
            <a:r>
              <a:rPr lang="fr-FR" b="1" dirty="0">
                <a:solidFill>
                  <a:srgbClr val="7030A0"/>
                </a:solidFill>
              </a:rPr>
              <a:t> - 11</a:t>
            </a:r>
            <a:endParaRPr lang="fr-FR" dirty="0"/>
          </a:p>
          <a:p>
            <a:endParaRPr lang="fr-FR" dirty="0"/>
          </a:p>
          <a:p>
            <a:r>
              <a:rPr lang="fr-FR" dirty="0"/>
              <a:t>BAC PRO Conducteur transport routier marchandises</a:t>
            </a:r>
            <a:r>
              <a:rPr lang="fr-FR" b="1" dirty="0">
                <a:solidFill>
                  <a:srgbClr val="7030A0"/>
                </a:solidFill>
              </a:rPr>
              <a:t> - 11</a:t>
            </a:r>
            <a:endParaRPr lang="fr-FR" dirty="0"/>
          </a:p>
          <a:p>
            <a:r>
              <a:rPr lang="fr-FR" dirty="0"/>
              <a:t>BAC PRO Logistique</a:t>
            </a:r>
            <a:r>
              <a:rPr lang="fr-FR" b="1" dirty="0">
                <a:solidFill>
                  <a:srgbClr val="7030A0"/>
                </a:solidFill>
              </a:rPr>
              <a:t> - 10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8A6D510-BF5A-429A-91BA-C5E37D0A0A9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5" y="300037"/>
            <a:ext cx="5905500" cy="98107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1F44014-B556-478A-AA8F-E3FC847C06DA}"/>
              </a:ext>
            </a:extLst>
          </p:cNvPr>
          <p:cNvSpPr txBox="1"/>
          <p:nvPr/>
        </p:nvSpPr>
        <p:spPr>
          <a:xfrm>
            <a:off x="7353300" y="300037"/>
            <a:ext cx="4533900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10- LP P. et M. CURIE – CHÂTEAU-GONTIER</a:t>
            </a:r>
          </a:p>
          <a:p>
            <a:r>
              <a:rPr lang="fr-FR" b="1" dirty="0">
                <a:solidFill>
                  <a:srgbClr val="7030A0"/>
                </a:solidFill>
              </a:rPr>
              <a:t>11- LP L. DE VINCI - MAYENNE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7A17E34-4F44-42B3-AF03-9FFA81011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624" y="3954431"/>
            <a:ext cx="3689394" cy="27670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48555F2-8228-437E-A834-C1955533D1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0" y="1281112"/>
            <a:ext cx="2223655" cy="296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6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F4A0FC2-C881-438A-B7B8-ACC901C5B24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" y="195437"/>
            <a:ext cx="5905500" cy="140017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FECC903-9EEA-43B1-9B92-B8328BE7C160}"/>
              </a:ext>
            </a:extLst>
          </p:cNvPr>
          <p:cNvSpPr txBox="1"/>
          <p:nvPr/>
        </p:nvSpPr>
        <p:spPr>
          <a:xfrm>
            <a:off x="528693" y="1845578"/>
            <a:ext cx="522911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MAYENNE :</a:t>
            </a:r>
          </a:p>
          <a:p>
            <a:r>
              <a:rPr lang="fr-FR" dirty="0">
                <a:solidFill>
                  <a:srgbClr val="CC99FF"/>
                </a:solidFill>
              </a:rPr>
              <a:t>11- Léonard-de-Vinci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7030A0"/>
              </a:solidFill>
            </a:endParaRPr>
          </a:p>
          <a:p>
            <a:r>
              <a:rPr lang="fr-FR" b="1" dirty="0">
                <a:solidFill>
                  <a:srgbClr val="7030A0"/>
                </a:solidFill>
              </a:rPr>
              <a:t>EVRON :</a:t>
            </a:r>
          </a:p>
          <a:p>
            <a:r>
              <a:rPr lang="fr-FR" dirty="0">
                <a:solidFill>
                  <a:srgbClr val="CC99FF"/>
                </a:solidFill>
              </a:rPr>
              <a:t>4- Raoul </a:t>
            </a:r>
            <a:r>
              <a:rPr lang="fr-FR" dirty="0" err="1">
                <a:solidFill>
                  <a:srgbClr val="CC99FF"/>
                </a:solidFill>
              </a:rPr>
              <a:t>Vadepied</a:t>
            </a:r>
            <a:endParaRPr lang="fr-FR" dirty="0">
              <a:solidFill>
                <a:srgbClr val="CC99FF"/>
              </a:solidFill>
            </a:endParaRPr>
          </a:p>
          <a:p>
            <a:endParaRPr lang="fr-FR" dirty="0"/>
          </a:p>
          <a:p>
            <a:r>
              <a:rPr lang="fr-FR" b="1" dirty="0">
                <a:solidFill>
                  <a:srgbClr val="7030A0"/>
                </a:solidFill>
              </a:rPr>
              <a:t>LAVAL :</a:t>
            </a:r>
          </a:p>
          <a:p>
            <a:r>
              <a:rPr lang="fr-FR" dirty="0">
                <a:solidFill>
                  <a:srgbClr val="CC99FF"/>
                </a:solidFill>
              </a:rPr>
              <a:t>2-Agricampus</a:t>
            </a:r>
          </a:p>
          <a:p>
            <a:r>
              <a:rPr lang="fr-FR" dirty="0">
                <a:solidFill>
                  <a:srgbClr val="CC99FF"/>
                </a:solidFill>
              </a:rPr>
              <a:t>9- Gaston Lesnard</a:t>
            </a:r>
          </a:p>
          <a:p>
            <a:r>
              <a:rPr lang="fr-FR" dirty="0">
                <a:solidFill>
                  <a:srgbClr val="CC99FF"/>
                </a:solidFill>
              </a:rPr>
              <a:t>1- Robert Buron </a:t>
            </a:r>
          </a:p>
          <a:p>
            <a:endParaRPr lang="fr-FR" dirty="0"/>
          </a:p>
          <a:p>
            <a:r>
              <a:rPr lang="fr-FR" b="1" dirty="0">
                <a:solidFill>
                  <a:srgbClr val="7030A0"/>
                </a:solidFill>
              </a:rPr>
              <a:t>CHÂTEAU-GONTIER :</a:t>
            </a:r>
          </a:p>
          <a:p>
            <a:r>
              <a:rPr lang="fr-FR" dirty="0">
                <a:solidFill>
                  <a:srgbClr val="CC99FF"/>
                </a:solidFill>
              </a:rPr>
              <a:t>10- Pierre et Marie Curie</a:t>
            </a:r>
          </a:p>
          <a:p>
            <a:r>
              <a:rPr lang="fr-FR" dirty="0">
                <a:solidFill>
                  <a:srgbClr val="CC99FF"/>
                </a:solidFill>
              </a:rPr>
              <a:t>3- Haut Anjou</a:t>
            </a:r>
          </a:p>
          <a:p>
            <a:endParaRPr lang="fr-FR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xmlns="" id="{B1F86455-DC1C-4078-8917-0F41F25AE4E1}"/>
              </a:ext>
            </a:extLst>
          </p:cNvPr>
          <p:cNvSpPr/>
          <p:nvPr/>
        </p:nvSpPr>
        <p:spPr>
          <a:xfrm>
            <a:off x="9152389" y="2457974"/>
            <a:ext cx="243281" cy="2684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5A2C8A50-B73C-4685-9EE3-070B6750056E}"/>
              </a:ext>
            </a:extLst>
          </p:cNvPr>
          <p:cNvSpPr/>
          <p:nvPr/>
        </p:nvSpPr>
        <p:spPr>
          <a:xfrm>
            <a:off x="8934274" y="3900881"/>
            <a:ext cx="243281" cy="23069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xmlns="" id="{C8309D78-7E5D-402F-A174-488A01478BD4}"/>
              </a:ext>
            </a:extLst>
          </p:cNvPr>
          <p:cNvSpPr/>
          <p:nvPr/>
        </p:nvSpPr>
        <p:spPr>
          <a:xfrm>
            <a:off x="8430936" y="4131579"/>
            <a:ext cx="243281" cy="23069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xmlns="" id="{4D3C86BF-C66A-405D-9E20-7B2F69CB80B9}"/>
              </a:ext>
            </a:extLst>
          </p:cNvPr>
          <p:cNvSpPr/>
          <p:nvPr/>
        </p:nvSpPr>
        <p:spPr>
          <a:xfrm>
            <a:off x="8674217" y="4131579"/>
            <a:ext cx="243281" cy="23069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A720EB6-AE1B-4DCC-846E-0C338DEFC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192" y="306198"/>
            <a:ext cx="5424705" cy="624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4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B3E810F-BD35-4FD2-B497-048486C57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5757"/>
            <a:ext cx="10515600" cy="2217869"/>
          </a:xfrm>
        </p:spPr>
        <p:txBody>
          <a:bodyPr/>
          <a:lstStyle/>
          <a:p>
            <a:r>
              <a:rPr lang="fr-FR" dirty="0"/>
              <a:t>CAPA Métiers de l’agriculture </a:t>
            </a:r>
            <a:r>
              <a:rPr lang="fr-FR" b="1" dirty="0">
                <a:solidFill>
                  <a:srgbClr val="7030A0"/>
                </a:solidFill>
              </a:rPr>
              <a:t>- 3</a:t>
            </a:r>
            <a:endParaRPr lang="fr-FR" dirty="0"/>
          </a:p>
          <a:p>
            <a:endParaRPr lang="fr-FR" dirty="0"/>
          </a:p>
          <a:p>
            <a:r>
              <a:rPr lang="fr-FR" dirty="0"/>
              <a:t>BAC PRO Conduite et gestion d’une entreprise agricole </a:t>
            </a:r>
            <a:r>
              <a:rPr lang="fr-FR" b="1" dirty="0">
                <a:solidFill>
                  <a:srgbClr val="7030A0"/>
                </a:solidFill>
              </a:rPr>
              <a:t>- 2 - 3</a:t>
            </a:r>
            <a:endParaRPr lang="fr-FR" dirty="0"/>
          </a:p>
          <a:p>
            <a:r>
              <a:rPr lang="fr-FR" dirty="0"/>
              <a:t>BAC PRO Conduite de productions aquacoles</a:t>
            </a:r>
            <a:r>
              <a:rPr lang="fr-FR" b="1" dirty="0">
                <a:solidFill>
                  <a:srgbClr val="7030A0"/>
                </a:solidFill>
              </a:rPr>
              <a:t> - 3</a:t>
            </a:r>
            <a:endParaRPr lang="fr-FR" dirty="0"/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1F44014-B556-478A-AA8F-E3FC847C06DA}"/>
              </a:ext>
            </a:extLst>
          </p:cNvPr>
          <p:cNvSpPr txBox="1"/>
          <p:nvPr/>
        </p:nvSpPr>
        <p:spPr>
          <a:xfrm>
            <a:off x="7277799" y="342951"/>
            <a:ext cx="4533900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2- AGRICAMPUS - LAVAL</a:t>
            </a:r>
          </a:p>
          <a:p>
            <a:r>
              <a:rPr lang="fr-FR" b="1" dirty="0">
                <a:solidFill>
                  <a:srgbClr val="7030A0"/>
                </a:solidFill>
              </a:rPr>
              <a:t>3- LMA HAUT ANJOU – CHÂTEAU-GONTIER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5514B10-8B60-481D-BB14-0012B9138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6" y="425085"/>
            <a:ext cx="5880805" cy="5524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9CF9705-A16F-4D70-A0DA-63C6EDC39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14" y="4442687"/>
            <a:ext cx="6151641" cy="419868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xmlns="" id="{8447434A-2514-40A8-88EC-CDF13D47DAB1}"/>
              </a:ext>
            </a:extLst>
          </p:cNvPr>
          <p:cNvSpPr txBox="1">
            <a:spLocks/>
          </p:cNvSpPr>
          <p:nvPr/>
        </p:nvSpPr>
        <p:spPr bwMode="auto">
          <a:xfrm>
            <a:off x="695995" y="5198838"/>
            <a:ext cx="10515600" cy="115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fr-FR" dirty="0"/>
              <a:t>BAC PRO Conduite et gestion </a:t>
            </a:r>
          </a:p>
          <a:p>
            <a:pPr marL="0" indent="0" eaLnBrk="1" hangingPunct="1">
              <a:buNone/>
            </a:pPr>
            <a:r>
              <a:rPr lang="fr-FR" dirty="0"/>
              <a:t>d’une entreprise hippique </a:t>
            </a:r>
            <a:r>
              <a:rPr lang="fr-FR" b="1" dirty="0">
                <a:solidFill>
                  <a:srgbClr val="7030A0"/>
                </a:solidFill>
              </a:rPr>
              <a:t>- 2</a:t>
            </a:r>
            <a:endParaRPr lang="fr-FR" dirty="0"/>
          </a:p>
          <a:p>
            <a:pPr marL="0" indent="0" eaLnBrk="1" hangingPunct="1">
              <a:buNone/>
            </a:pP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BE663A8-E716-409C-84B9-2727B72F5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490" y="1083854"/>
            <a:ext cx="2494096" cy="140476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8AFA90F-1292-42C1-8491-802360ADF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124" y="4383695"/>
            <a:ext cx="2849461" cy="213709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A053E98D-6B70-4751-B4BB-F3A5E986D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011" y="2909546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0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C4D8050-52EC-490D-B7C6-AF251F4903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5" y="91109"/>
            <a:ext cx="1631599" cy="1550019"/>
          </a:xfrm>
          <a:prstGeom prst="rect">
            <a:avLst/>
          </a:prstGeom>
        </p:spPr>
      </p:pic>
      <p:sp>
        <p:nvSpPr>
          <p:cNvPr id="15364" name="Titre 1"/>
          <p:cNvSpPr>
            <a:spLocks noGrp="1"/>
          </p:cNvSpPr>
          <p:nvPr>
            <p:ph type="title"/>
          </p:nvPr>
        </p:nvSpPr>
        <p:spPr>
          <a:xfrm>
            <a:off x="861181" y="91109"/>
            <a:ext cx="9075737" cy="879475"/>
          </a:xfrm>
        </p:spPr>
        <p:txBody>
          <a:bodyPr/>
          <a:lstStyle/>
          <a:p>
            <a:pPr algn="ctr"/>
            <a:r>
              <a:rPr lang="fr-FR" altLang="fr-FR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6 étapes pour devenir apprenti</a:t>
            </a:r>
            <a:r>
              <a:rPr lang="fr-FR" altLang="fr-FR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9" name="Espace réservé du contenu 8" descr="6-etapes-pour-devenir-apprenti-Etape-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47491" y="970584"/>
            <a:ext cx="6703118" cy="5527494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3667B0D-38E6-4743-BA95-BBFAB690F5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618" y="4761359"/>
            <a:ext cx="1700473" cy="1700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contenu 2"/>
          <p:cNvSpPr>
            <a:spLocks noGrp="1"/>
          </p:cNvSpPr>
          <p:nvPr>
            <p:ph idx="1"/>
          </p:nvPr>
        </p:nvSpPr>
        <p:spPr>
          <a:xfrm>
            <a:off x="2081758" y="1212238"/>
            <a:ext cx="6501319" cy="5446644"/>
          </a:xfrm>
        </p:spPr>
        <p:txBody>
          <a:bodyPr/>
          <a:lstStyle/>
          <a:p>
            <a:r>
              <a:rPr lang="fr-FR" sz="2000" dirty="0"/>
              <a:t>Vous êtes </a:t>
            </a:r>
            <a:r>
              <a:rPr lang="fr-FR" sz="2000" b="1" u="sng" dirty="0"/>
              <a:t>SALARIE</a:t>
            </a:r>
            <a:r>
              <a:rPr lang="fr-FR" sz="2000" dirty="0"/>
              <a:t> de l’entreprise, par conséquent, vous bénéficiez des mêmes droits mais vous êtes également soumis aux mêmes obligations</a:t>
            </a:r>
          </a:p>
          <a:p>
            <a:pPr marL="0" indent="0">
              <a:buNone/>
            </a:pPr>
            <a:endParaRPr lang="fr-FR" sz="1000" dirty="0"/>
          </a:p>
          <a:p>
            <a:r>
              <a:rPr lang="fr-FR" sz="2000" dirty="0"/>
              <a:t>Vous devez être âgé entre 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et 29 ans</a:t>
            </a:r>
            <a:r>
              <a:rPr lang="fr-FR" sz="2000" dirty="0"/>
              <a:t> révolus</a:t>
            </a:r>
          </a:p>
          <a:p>
            <a:pPr marL="0" indent="0">
              <a:buNone/>
            </a:pPr>
            <a:endParaRPr lang="fr-FR" sz="1000" dirty="0"/>
          </a:p>
          <a:p>
            <a:r>
              <a:rPr lang="fr-FR" sz="2000" dirty="0"/>
              <a:t>Vous devez 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trouver une entreprise </a:t>
            </a:r>
            <a:r>
              <a:rPr lang="fr-FR" sz="2000" dirty="0"/>
              <a:t>qui vous accueillera en apprentissage et donc signer un contrat d’apprentissage (CERFA)</a:t>
            </a:r>
          </a:p>
          <a:p>
            <a:pPr marL="0" indent="0">
              <a:buNone/>
            </a:pPr>
            <a:endParaRPr lang="fr-FR" sz="1000" dirty="0"/>
          </a:p>
          <a:p>
            <a:r>
              <a:rPr lang="fr-FR" sz="2000" dirty="0"/>
              <a:t>Vous travaillez 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heures par semaine </a:t>
            </a:r>
            <a:r>
              <a:rPr lang="fr-FR" sz="2000" dirty="0"/>
              <a:t>en entreprise et au Site de formation, votre formation sera sur deux ans</a:t>
            </a:r>
          </a:p>
          <a:p>
            <a:pPr marL="0" indent="0">
              <a:buNone/>
            </a:pPr>
            <a:endParaRPr lang="fr-FR" sz="1000" dirty="0"/>
          </a:p>
          <a:p>
            <a:r>
              <a:rPr lang="fr-FR" sz="2000" dirty="0"/>
              <a:t>Vous avez 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semaines de congés payés </a:t>
            </a:r>
            <a:r>
              <a:rPr lang="fr-FR" sz="2000" dirty="0"/>
              <a:t>par an et ne bénéficiez plus des vacances scolaires</a:t>
            </a:r>
          </a:p>
          <a:p>
            <a:pPr marL="0" indent="0">
              <a:buNone/>
            </a:pPr>
            <a:endParaRPr lang="fr-FR" sz="1000" dirty="0"/>
          </a:p>
          <a:p>
            <a:r>
              <a:rPr lang="fr-FR" sz="2000" dirty="0"/>
              <a:t>Vous percevez un 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salaire </a:t>
            </a:r>
          </a:p>
          <a:p>
            <a:pPr marL="0" indent="0">
              <a:buNone/>
            </a:pPr>
            <a:endParaRPr lang="fr-FR" altLang="fr-FR" sz="1800" dirty="0"/>
          </a:p>
        </p:txBody>
      </p:sp>
      <p:sp>
        <p:nvSpPr>
          <p:cNvPr id="14340" name="Titre 1"/>
          <p:cNvSpPr>
            <a:spLocks noGrp="1"/>
          </p:cNvSpPr>
          <p:nvPr>
            <p:ph type="title"/>
          </p:nvPr>
        </p:nvSpPr>
        <p:spPr>
          <a:xfrm>
            <a:off x="1558131" y="131332"/>
            <a:ext cx="9075737" cy="879475"/>
          </a:xfrm>
        </p:spPr>
        <p:txBody>
          <a:bodyPr/>
          <a:lstStyle/>
          <a:p>
            <a:pPr algn="ctr"/>
            <a:r>
              <a:rPr lang="fr-FR" altLang="fr-FR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caractéristiques du statut apprenti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02DD5DB-FB3B-4784-B538-6A83CFB8A4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1" y="131332"/>
            <a:ext cx="1583706" cy="150452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D8E1CA2-C228-46B7-97C8-6656C6259A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618" y="4761359"/>
            <a:ext cx="1700473" cy="1700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70573"/>
            <a:ext cx="10515600" cy="615950"/>
          </a:xfrm>
        </p:spPr>
        <p:txBody>
          <a:bodyPr/>
          <a:lstStyle/>
          <a:p>
            <a:pPr algn="ctr"/>
            <a:r>
              <a:rPr lang="fr-FR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rémunération des apprentis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36C9406-F823-49C6-88FE-A26983EE1CD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7855" y="-32572"/>
            <a:ext cx="8624454" cy="686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2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523927" y="2599098"/>
            <a:ext cx="4905216" cy="3564163"/>
          </a:xfrm>
          <a:ln>
            <a:solidFill>
              <a:srgbClr val="7030A0"/>
            </a:solidFill>
          </a:ln>
        </p:spPr>
        <p:txBody>
          <a:bodyPr rtlCol="0">
            <a:normAutofit/>
          </a:bodyPr>
          <a:lstStyle/>
          <a:p>
            <a:pPr marL="457200" lvl="1" indent="0" algn="ctr" fontAlgn="auto">
              <a:spcAft>
                <a:spcPts val="0"/>
              </a:spcAft>
              <a:buNone/>
              <a:defRPr/>
            </a:pPr>
            <a:r>
              <a:rPr lang="fr-FR" sz="1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MINI-STAGES</a:t>
            </a: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1800" dirty="0">
                <a:solidFill>
                  <a:srgbClr val="7030A0"/>
                </a:solidFill>
              </a:rPr>
              <a:t>			</a:t>
            </a: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1800" b="1" dirty="0">
                <a:solidFill>
                  <a:srgbClr val="CC99FF"/>
                </a:solidFill>
              </a:rPr>
              <a:t>de janvier à avril 2023 </a:t>
            </a: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1800" b="1" dirty="0">
                <a:solidFill>
                  <a:srgbClr val="CC99FF"/>
                </a:solidFill>
              </a:rPr>
              <a:t>Inscription dans les collèges/lycées d’origine</a:t>
            </a: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1800" b="1" dirty="0">
              <a:solidFill>
                <a:srgbClr val="7030A0"/>
              </a:solidFill>
            </a:endParaRP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1800" b="1" dirty="0">
              <a:solidFill>
                <a:srgbClr val="7030A0"/>
              </a:solidFill>
            </a:endParaRP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1800" b="1" dirty="0">
              <a:solidFill>
                <a:srgbClr val="7030A0"/>
              </a:solidFill>
            </a:endParaRPr>
          </a:p>
          <a:p>
            <a:pPr marL="457200" lvl="1" indent="0" algn="ctr" fontAlgn="auto">
              <a:spcAft>
                <a:spcPts val="0"/>
              </a:spcAft>
              <a:buNone/>
              <a:defRPr/>
            </a:pPr>
            <a:r>
              <a:rPr lang="fr-FR" sz="1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VISITES </a:t>
            </a:r>
          </a:p>
          <a:p>
            <a:pPr marL="457200" lvl="1" indent="0" algn="ctr" fontAlgn="auto">
              <a:spcAft>
                <a:spcPts val="0"/>
              </a:spcAft>
              <a:buNone/>
              <a:defRPr/>
            </a:pPr>
            <a:endParaRPr lang="fr-FR" sz="18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 fontAlgn="auto">
              <a:spcAft>
                <a:spcPts val="0"/>
              </a:spcAft>
              <a:buNone/>
              <a:defRPr/>
            </a:pPr>
            <a:r>
              <a:rPr lang="fr-FR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possibles avec les collèges : </a:t>
            </a:r>
            <a:r>
              <a:rPr lang="fr-FR" sz="1800" b="1" dirty="0">
                <a:solidFill>
                  <a:srgbClr val="CC99FF"/>
                </a:solidFill>
              </a:rPr>
              <a:t>à la demande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C2D80AB6-56AD-455C-A569-85000F739CBB}"/>
              </a:ext>
            </a:extLst>
          </p:cNvPr>
          <p:cNvSpPr txBox="1">
            <a:spLocks/>
          </p:cNvSpPr>
          <p:nvPr/>
        </p:nvSpPr>
        <p:spPr bwMode="auto">
          <a:xfrm>
            <a:off x="1421417" y="423462"/>
            <a:ext cx="891625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/>
            <a:r>
              <a:rPr lang="fr-FR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en savoir plus…</a:t>
            </a:r>
            <a:r>
              <a:rPr lang="fr-FR" dirty="0">
                <a:solidFill>
                  <a:srgbClr val="92D050"/>
                </a:solidFill>
              </a:rPr>
              <a:t/>
            </a:r>
            <a:br>
              <a:rPr lang="fr-FR" dirty="0">
                <a:solidFill>
                  <a:srgbClr val="92D050"/>
                </a:solidFill>
              </a:rPr>
            </a:br>
            <a:endParaRPr lang="fr-FR" dirty="0">
              <a:solidFill>
                <a:srgbClr val="92D05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ADDBA40-86C3-4FD0-90F4-599FE488B5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1" y="131333"/>
            <a:ext cx="1432684" cy="13610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F96BE8E-F7A9-4E19-B23A-779612F8057B}"/>
              </a:ext>
            </a:extLst>
          </p:cNvPr>
          <p:cNvSpPr txBox="1"/>
          <p:nvPr/>
        </p:nvSpPr>
        <p:spPr>
          <a:xfrm>
            <a:off x="614137" y="1492383"/>
            <a:ext cx="5457665" cy="507831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PORTES OUVERTES</a:t>
            </a:r>
          </a:p>
          <a:p>
            <a:endParaRPr lang="fr-FR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b="1" dirty="0">
              <a:solidFill>
                <a:srgbClr val="7030A0"/>
              </a:solidFill>
            </a:endParaRPr>
          </a:p>
          <a:p>
            <a:r>
              <a:rPr lang="fr-FR" b="1" dirty="0">
                <a:solidFill>
                  <a:srgbClr val="7030A0"/>
                </a:solidFill>
              </a:rPr>
              <a:t>MAYENNE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CC99FF"/>
                </a:solidFill>
              </a:rPr>
              <a:t>Léonard-de-Vinci : </a:t>
            </a:r>
            <a:r>
              <a:rPr lang="fr-FR" dirty="0">
                <a:solidFill>
                  <a:srgbClr val="7030A0"/>
                </a:solidFill>
              </a:rPr>
              <a:t>11 mars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7030A0"/>
              </a:solidFill>
            </a:endParaRPr>
          </a:p>
          <a:p>
            <a:r>
              <a:rPr lang="fr-FR" b="1" dirty="0">
                <a:solidFill>
                  <a:srgbClr val="7030A0"/>
                </a:solidFill>
              </a:rPr>
              <a:t>EVRON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CC99FF"/>
                </a:solidFill>
              </a:rPr>
              <a:t>Raoul </a:t>
            </a:r>
            <a:r>
              <a:rPr lang="fr-FR" dirty="0" err="1">
                <a:solidFill>
                  <a:srgbClr val="CC99FF"/>
                </a:solidFill>
              </a:rPr>
              <a:t>Vadepied</a:t>
            </a:r>
            <a:r>
              <a:rPr lang="fr-FR" dirty="0">
                <a:solidFill>
                  <a:srgbClr val="CC99FF"/>
                </a:solidFill>
              </a:rPr>
              <a:t> : </a:t>
            </a:r>
            <a:r>
              <a:rPr lang="fr-FR" dirty="0">
                <a:solidFill>
                  <a:srgbClr val="7030A0"/>
                </a:solidFill>
              </a:rPr>
              <a:t>11 mars 2023</a:t>
            </a:r>
          </a:p>
          <a:p>
            <a:endParaRPr lang="fr-FR" dirty="0"/>
          </a:p>
          <a:p>
            <a:r>
              <a:rPr lang="fr-FR" b="1" dirty="0">
                <a:solidFill>
                  <a:srgbClr val="7030A0"/>
                </a:solidFill>
              </a:rPr>
              <a:t>LAVAL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CC99FF"/>
                </a:solidFill>
              </a:rPr>
              <a:t>Agricampus</a:t>
            </a:r>
            <a:r>
              <a:rPr lang="fr-FR" dirty="0">
                <a:solidFill>
                  <a:srgbClr val="CC99FF"/>
                </a:solidFill>
              </a:rPr>
              <a:t> : </a:t>
            </a:r>
            <a:r>
              <a:rPr lang="fr-FR" dirty="0">
                <a:solidFill>
                  <a:srgbClr val="7030A0"/>
                </a:solidFill>
              </a:rPr>
              <a:t>21 janvier – 4 mars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CC99FF"/>
                </a:solidFill>
              </a:rPr>
              <a:t>Gaston Lesnard : </a:t>
            </a:r>
            <a:r>
              <a:rPr lang="fr-FR" dirty="0">
                <a:solidFill>
                  <a:srgbClr val="7030A0"/>
                </a:solidFill>
              </a:rPr>
              <a:t>4 février – 3 &amp; 4 mars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CC99FF"/>
                </a:solidFill>
              </a:rPr>
              <a:t>Robert Buron : </a:t>
            </a:r>
            <a:r>
              <a:rPr lang="fr-FR" dirty="0">
                <a:solidFill>
                  <a:srgbClr val="7030A0"/>
                </a:solidFill>
              </a:rPr>
              <a:t>10 &amp; 11 mars 2023</a:t>
            </a:r>
          </a:p>
          <a:p>
            <a:endParaRPr lang="fr-FR" dirty="0"/>
          </a:p>
          <a:p>
            <a:r>
              <a:rPr lang="fr-FR" b="1" dirty="0">
                <a:solidFill>
                  <a:srgbClr val="7030A0"/>
                </a:solidFill>
              </a:rPr>
              <a:t>CHÂTEAU-GONTIER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CC99FF"/>
                </a:solidFill>
              </a:rPr>
              <a:t>Pierre et Marie Curie : </a:t>
            </a:r>
            <a:r>
              <a:rPr lang="fr-FR" dirty="0">
                <a:solidFill>
                  <a:srgbClr val="7030A0"/>
                </a:solidFill>
              </a:rPr>
              <a:t>4 mars – 4 mai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CC99FF"/>
                </a:solidFill>
              </a:rPr>
              <a:t>Haut Anjou : </a:t>
            </a:r>
            <a:r>
              <a:rPr lang="fr-FR" dirty="0">
                <a:solidFill>
                  <a:srgbClr val="7030A0"/>
                </a:solidFill>
              </a:rPr>
              <a:t>11 mars 2023</a:t>
            </a:r>
            <a:endParaRPr lang="fr-FR" dirty="0">
              <a:solidFill>
                <a:srgbClr val="CC99FF"/>
              </a:solidFill>
            </a:endParaRPr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A29258D-8144-4D38-9B91-C53B90AA9A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206" y="236008"/>
            <a:ext cx="1700473" cy="1700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 de votre écoute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Questions?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438" y="2353926"/>
            <a:ext cx="3372068" cy="252905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602" y="4652157"/>
            <a:ext cx="3446122" cy="192619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602" y="301841"/>
            <a:ext cx="3337119" cy="249032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0" y="3664609"/>
            <a:ext cx="3942237" cy="303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1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C2D80AB6-56AD-455C-A569-85000F739CBB}"/>
              </a:ext>
            </a:extLst>
          </p:cNvPr>
          <p:cNvSpPr txBox="1">
            <a:spLocks/>
          </p:cNvSpPr>
          <p:nvPr/>
        </p:nvSpPr>
        <p:spPr bwMode="auto">
          <a:xfrm>
            <a:off x="913543" y="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/>
            <a:r>
              <a:rPr lang="fr-FR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Troisième Prépa-Métiers</a:t>
            </a:r>
            <a:endParaRPr lang="fr-FR" dirty="0">
              <a:solidFill>
                <a:srgbClr val="92D05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ADDBA40-86C3-4FD0-90F4-599FE488B5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1" y="131333"/>
            <a:ext cx="1432684" cy="13610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F96BE8E-F7A9-4E19-B23A-779612F8057B}"/>
              </a:ext>
            </a:extLst>
          </p:cNvPr>
          <p:cNvSpPr txBox="1"/>
          <p:nvPr/>
        </p:nvSpPr>
        <p:spPr>
          <a:xfrm>
            <a:off x="588825" y="1198769"/>
            <a:ext cx="1101435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La classe de 3</a:t>
            </a:r>
            <a:r>
              <a:rPr lang="fr-FR" baseline="30000" dirty="0"/>
              <a:t>e</a:t>
            </a:r>
            <a:r>
              <a:rPr lang="fr-FR" dirty="0"/>
              <a:t> « prépa métiers », s'adresse tout particulièrement à des élèves </a:t>
            </a:r>
            <a:r>
              <a:rPr lang="fr-FR" b="1" u="sng" dirty="0"/>
              <a:t>volontaires</a:t>
            </a:r>
            <a:r>
              <a:rPr lang="fr-FR" dirty="0"/>
              <a:t> qui souhaitent découvrir puis explorer plusieurs métiers pour construire leur projet d'orientation vers la voie professionnelle ou par l'apprentissage.</a:t>
            </a:r>
          </a:p>
          <a:p>
            <a:endParaRPr lang="fr-FR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qui ? </a:t>
            </a:r>
            <a:r>
              <a:rPr lang="fr-FR" dirty="0"/>
              <a:t>Elèves volontaires, à l’issue de la classe de 4</a:t>
            </a:r>
            <a:r>
              <a:rPr lang="fr-FR" baseline="30000" dirty="0"/>
              <a:t>ème</a:t>
            </a:r>
            <a:r>
              <a:rPr lang="fr-FR" dirty="0"/>
              <a:t>.</a:t>
            </a:r>
          </a:p>
          <a:p>
            <a:pPr algn="ctr"/>
            <a:r>
              <a:rPr lang="fr-FR" b="1" dirty="0"/>
              <a:t>Cette classe n’a pas pour finalité d’accueillir les élèves relevant </a:t>
            </a:r>
          </a:p>
          <a:p>
            <a:pPr algn="ctr"/>
            <a:r>
              <a:rPr lang="fr-FR" b="1" dirty="0"/>
              <a:t>de la grande difficulté scolaire ou présentant des troubles cognitifs ou du comportement.</a:t>
            </a:r>
          </a:p>
          <a:p>
            <a:endParaRPr lang="fr-FR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Objectifs :</a:t>
            </a:r>
          </a:p>
          <a:p>
            <a:r>
              <a:rPr lang="fr-FR" dirty="0"/>
              <a:t>Proposer un ensemble d'environnements professionnels et les accompagner dans la poursuite de l'élaboration de leur projet d'orientation en particulier vers la voie professionnelle ou par l'apprentissage. </a:t>
            </a:r>
          </a:p>
          <a:p>
            <a:endParaRPr lang="fr-FR" dirty="0"/>
          </a:p>
          <a:p>
            <a:r>
              <a:rPr lang="fr-FR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Admission :</a:t>
            </a:r>
          </a:p>
          <a:p>
            <a:r>
              <a:rPr lang="fr-FR" dirty="0"/>
              <a:t>Demande d’affectation à formuler auprès du collège d’origine.</a:t>
            </a:r>
          </a:p>
          <a:p>
            <a:r>
              <a:rPr lang="fr-FR" dirty="0"/>
              <a:t>Une commission d’affectation étudie chaque dossier.</a:t>
            </a:r>
          </a:p>
          <a:p>
            <a:endParaRPr lang="fr-FR" dirty="0"/>
          </a:p>
          <a:p>
            <a:r>
              <a:rPr lang="fr-FR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Poursuite d’études : </a:t>
            </a:r>
          </a:p>
          <a:p>
            <a:r>
              <a:rPr lang="fr-FR" dirty="0"/>
              <a:t>L’accès aux formations de la voie professionnelle est favorisé.</a:t>
            </a:r>
          </a:p>
        </p:txBody>
      </p:sp>
    </p:spTree>
    <p:extLst>
      <p:ext uri="{BB962C8B-B14F-4D97-AF65-F5344CB8AC3E}">
        <p14:creationId xmlns:p14="http://schemas.microsoft.com/office/powerpoint/2010/main" val="167973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C2D80AB6-56AD-455C-A569-85000F739CBB}"/>
              </a:ext>
            </a:extLst>
          </p:cNvPr>
          <p:cNvSpPr txBox="1">
            <a:spLocks/>
          </p:cNvSpPr>
          <p:nvPr/>
        </p:nvSpPr>
        <p:spPr bwMode="auto">
          <a:xfrm>
            <a:off x="913543" y="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/>
            <a:r>
              <a:rPr lang="fr-FR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Troisième Prépa-Métiers</a:t>
            </a:r>
            <a:endParaRPr lang="fr-FR" dirty="0">
              <a:solidFill>
                <a:srgbClr val="92D05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ADDBA40-86C3-4FD0-90F4-599FE488B5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1" y="131333"/>
            <a:ext cx="1432684" cy="13610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F96BE8E-F7A9-4E19-B23A-779612F8057B}"/>
              </a:ext>
            </a:extLst>
          </p:cNvPr>
          <p:cNvSpPr txBox="1"/>
          <p:nvPr/>
        </p:nvSpPr>
        <p:spPr>
          <a:xfrm>
            <a:off x="549000" y="1492383"/>
            <a:ext cx="110143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enseignements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Français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Histoire-géographie, EMC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LV1 anglais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LV2 espagnol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Mathématiques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SVT, physique-chimie et technologie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Enseignement artistique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Education Physique et Sportive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enseignements complémentaires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Découverte professionnelle des métiers et des formations (5h / semaine)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Accompagnement personnalisé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stages : </a:t>
            </a:r>
            <a:r>
              <a:rPr lang="fr-FR" dirty="0"/>
              <a:t>3 à 6 semaines</a:t>
            </a:r>
          </a:p>
        </p:txBody>
      </p:sp>
    </p:spTree>
    <p:extLst>
      <p:ext uri="{BB962C8B-B14F-4D97-AF65-F5344CB8AC3E}">
        <p14:creationId xmlns:p14="http://schemas.microsoft.com/office/powerpoint/2010/main" val="108617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C2D80AB6-56AD-455C-A569-85000F739CBB}"/>
              </a:ext>
            </a:extLst>
          </p:cNvPr>
          <p:cNvSpPr txBox="1">
            <a:spLocks/>
          </p:cNvSpPr>
          <p:nvPr/>
        </p:nvSpPr>
        <p:spPr bwMode="auto">
          <a:xfrm>
            <a:off x="913543" y="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/>
            <a:r>
              <a:rPr lang="fr-FR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Troisième Prépa-Métiers</a:t>
            </a:r>
            <a:endParaRPr lang="fr-FR" dirty="0">
              <a:solidFill>
                <a:srgbClr val="92D05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ADDBA40-86C3-4FD0-90F4-599FE488B5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1" y="131333"/>
            <a:ext cx="1432684" cy="13610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F96BE8E-F7A9-4E19-B23A-779612F8057B}"/>
              </a:ext>
            </a:extLst>
          </p:cNvPr>
          <p:cNvSpPr txBox="1"/>
          <p:nvPr/>
        </p:nvSpPr>
        <p:spPr>
          <a:xfrm>
            <a:off x="913543" y="1492383"/>
            <a:ext cx="110143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établissements proposant cette formation :</a:t>
            </a:r>
          </a:p>
          <a:p>
            <a:endParaRPr lang="fr-FR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>
                <a:solidFill>
                  <a:srgbClr val="7030A0"/>
                </a:solidFill>
              </a:rPr>
              <a:t>MAYENNE : </a:t>
            </a:r>
            <a:r>
              <a:rPr lang="fr-FR" dirty="0">
                <a:solidFill>
                  <a:srgbClr val="CC99FF"/>
                </a:solidFill>
              </a:rPr>
              <a:t>Léonard-de-Vinci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7030A0"/>
              </a:solidFill>
            </a:endParaRPr>
          </a:p>
          <a:p>
            <a:r>
              <a:rPr lang="fr-FR" b="1" dirty="0">
                <a:solidFill>
                  <a:srgbClr val="7030A0"/>
                </a:solidFill>
              </a:rPr>
              <a:t>EVRON : </a:t>
            </a:r>
            <a:r>
              <a:rPr lang="fr-FR" dirty="0">
                <a:solidFill>
                  <a:srgbClr val="CC99FF"/>
                </a:solidFill>
              </a:rPr>
              <a:t>Raoul </a:t>
            </a:r>
            <a:r>
              <a:rPr lang="fr-FR" dirty="0" err="1">
                <a:solidFill>
                  <a:srgbClr val="CC99FF"/>
                </a:solidFill>
              </a:rPr>
              <a:t>Vadepied</a:t>
            </a:r>
            <a:endParaRPr lang="fr-FR" dirty="0">
              <a:solidFill>
                <a:srgbClr val="CC99FF"/>
              </a:solidFill>
            </a:endParaRPr>
          </a:p>
          <a:p>
            <a:endParaRPr lang="fr-FR" dirty="0"/>
          </a:p>
          <a:p>
            <a:r>
              <a:rPr lang="fr-FR" b="1" dirty="0">
                <a:solidFill>
                  <a:srgbClr val="7030A0"/>
                </a:solidFill>
              </a:rPr>
              <a:t>LAVAL : </a:t>
            </a:r>
            <a:r>
              <a:rPr lang="fr-FR" dirty="0">
                <a:solidFill>
                  <a:srgbClr val="CC99FF"/>
                </a:solidFill>
              </a:rPr>
              <a:t>Gaston Lesnard</a:t>
            </a:r>
          </a:p>
          <a:p>
            <a:endParaRPr lang="fr-FR" dirty="0"/>
          </a:p>
          <a:p>
            <a:r>
              <a:rPr lang="fr-FR" b="1" dirty="0">
                <a:solidFill>
                  <a:srgbClr val="7030A0"/>
                </a:solidFill>
              </a:rPr>
              <a:t>CHÂTEAU-GONTIER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CC99FF"/>
                </a:solidFill>
              </a:rPr>
              <a:t>Pierre et Marie Curie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CC99FF"/>
                </a:solidFill>
              </a:rPr>
              <a:t>Haut Anjou (à visée agricole)</a:t>
            </a:r>
          </a:p>
          <a:p>
            <a:endParaRPr lang="fr-FR" dirty="0">
              <a:solidFill>
                <a:srgbClr val="CC99FF"/>
              </a:solidFill>
            </a:endParaRPr>
          </a:p>
          <a:p>
            <a:endParaRPr lang="fr-FR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750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BA2F956-3F6B-4DC8-992A-FABD8F08FFC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5331" y="1427366"/>
            <a:ext cx="3396810" cy="4821689"/>
          </a:xfrm>
          <a:prstGeom prst="rect">
            <a:avLst/>
          </a:prstGeom>
        </p:spPr>
      </p:pic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xmlns="" id="{4ECEED02-7476-4A18-9C6D-70AE88C17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09859" y="1520543"/>
            <a:ext cx="3278844" cy="47285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EB14E61-BA30-4C5D-85DA-7450FAD3E0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7" y="158219"/>
            <a:ext cx="1657042" cy="157419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6FEE9BA-9F1D-47EB-BDFD-F008D791C351}"/>
              </a:ext>
            </a:extLst>
          </p:cNvPr>
          <p:cNvSpPr txBox="1"/>
          <p:nvPr/>
        </p:nvSpPr>
        <p:spPr>
          <a:xfrm>
            <a:off x="2009859" y="314325"/>
            <a:ext cx="7943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Réussir par la voie professionnelle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FFF3D29-096D-4042-AE51-11DD984B10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150" y="314325"/>
            <a:ext cx="1700473" cy="170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9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3C0C659-96E3-4DF1-BA5D-B38219060BD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3810" y="1132514"/>
            <a:ext cx="9089506" cy="54780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AE055BF-BA7F-4730-94F1-2D5884F0C4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94" y="235940"/>
            <a:ext cx="1887523" cy="179314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C4C195CD-32D2-4AAF-8070-1317BFE22D52}"/>
              </a:ext>
            </a:extLst>
          </p:cNvPr>
          <p:cNvSpPr txBox="1"/>
          <p:nvPr/>
        </p:nvSpPr>
        <p:spPr>
          <a:xfrm>
            <a:off x="2009859" y="314325"/>
            <a:ext cx="7943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Réussir par la voie professionnelle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E4AD07F-9B6B-4E74-8BF9-6DD65E9591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367" y="227126"/>
            <a:ext cx="1700473" cy="170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8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7EFA398-96AA-4295-8E8E-6A974FE75D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34" y="47949"/>
            <a:ext cx="1887523" cy="179314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7506F2A-9C5C-42B9-8A63-D64F404F2EB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15591" y="3904011"/>
            <a:ext cx="3873354" cy="219123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100BC94C-B435-4636-8A70-39CC857F5360}"/>
              </a:ext>
            </a:extLst>
          </p:cNvPr>
          <p:cNvSpPr txBox="1"/>
          <p:nvPr/>
        </p:nvSpPr>
        <p:spPr>
          <a:xfrm>
            <a:off x="1293946" y="1528581"/>
            <a:ext cx="980302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Davantage de cours en </a:t>
            </a:r>
            <a:r>
              <a:rPr lang="fr-FR" altLang="fr-F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petits groupes </a:t>
            </a:r>
            <a:r>
              <a:rPr lang="fr-FR" altLang="fr-FR" sz="2400" dirty="0">
                <a:latin typeface="Arial" panose="020B0604020202020204" pitchFamily="34" charset="0"/>
                <a:cs typeface="Arial" panose="020B0604020202020204" pitchFamily="34" charset="0"/>
              </a:rPr>
              <a:t>et d’</a:t>
            </a:r>
            <a:r>
              <a:rPr lang="fr-FR" altLang="fr-F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accompagnement</a:t>
            </a:r>
            <a:r>
              <a:rPr lang="fr-FR" alt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dans les apprentissages et dans l’orientation :	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Tests de positionnement en 2</a:t>
            </a:r>
            <a:r>
              <a:rPr lang="fr-FR" altLang="fr-FR" baseline="30000" dirty="0">
                <a:latin typeface="Arial" panose="020B0604020202020204" pitchFamily="34" charset="0"/>
                <a:cs typeface="Arial" panose="020B0604020202020204" pitchFamily="34" charset="0"/>
              </a:rPr>
              <a:t>nde</a:t>
            </a: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Renforcement / consolidation, accompagnement personnalisé en mathématiques et français</a:t>
            </a:r>
          </a:p>
          <a:p>
            <a:endParaRPr lang="fr-FR" alt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altLang="fr-F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nouvelles manières d’apprendre</a:t>
            </a:r>
            <a:r>
              <a:rPr lang="fr-FR" altLang="fr-FR" sz="2400" dirty="0">
                <a:latin typeface="Arial" panose="020B0604020202020204" pitchFamily="34" charset="0"/>
                <a:cs typeface="Arial" panose="020B0604020202020204" pitchFamily="34" charset="0"/>
              </a:rPr>
              <a:t>, plus </a:t>
            </a:r>
            <a:r>
              <a:rPr lang="fr-FR" altLang="fr-F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concrètes</a:t>
            </a:r>
            <a:r>
              <a:rPr lang="fr-FR" alt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et tournées vers le </a:t>
            </a:r>
            <a:r>
              <a:rPr lang="fr-FR" altLang="fr-F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monde professionnel </a:t>
            </a:r>
            <a:r>
              <a:rPr lang="fr-FR" alt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alt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Périodes de Formation en Milieu Professionnel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alt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Enseignement professionnel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alt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Co-Intervention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alt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Chef d’œuvre</a:t>
            </a:r>
          </a:p>
          <a:p>
            <a:pPr lvl="2"/>
            <a:endParaRPr lang="fr-FR" alt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sz="2400" dirty="0">
                <a:latin typeface="Arial" panose="020B0604020202020204" pitchFamily="34" charset="0"/>
                <a:cs typeface="Arial" panose="020B0604020202020204" pitchFamily="34" charset="0"/>
              </a:rPr>
              <a:t>Une meilleure préparation à la sortie du lycée,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sz="2400" dirty="0">
                <a:latin typeface="Arial" panose="020B0604020202020204" pitchFamily="34" charset="0"/>
                <a:cs typeface="Arial" panose="020B0604020202020204" pitchFamily="34" charset="0"/>
              </a:rPr>
              <a:t>vers </a:t>
            </a:r>
            <a:r>
              <a:rPr lang="fr-FR" altLang="fr-F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l’insertion professionnelle</a:t>
            </a:r>
            <a:r>
              <a:rPr lang="fr-FR" altLang="fr-F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400" dirty="0">
                <a:latin typeface="Arial" panose="020B0604020202020204" pitchFamily="34" charset="0"/>
                <a:cs typeface="Arial" panose="020B0604020202020204" pitchFamily="34" charset="0"/>
              </a:rPr>
              <a:t>ou la </a:t>
            </a:r>
            <a:r>
              <a:rPr lang="fr-FR" altLang="fr-F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poursuite d’études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9EC2AD7-B651-4C8C-B8F2-B7AD58061F8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574" y="2381417"/>
            <a:ext cx="1421983" cy="110756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A46A7A03-E3B2-4AE9-AA2F-107B9225CEE4}"/>
              </a:ext>
            </a:extLst>
          </p:cNvPr>
          <p:cNvSpPr txBox="1"/>
          <p:nvPr/>
        </p:nvSpPr>
        <p:spPr>
          <a:xfrm>
            <a:off x="2009859" y="314325"/>
            <a:ext cx="7943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voie professionnelle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C09C0C1-0134-4E31-8CD1-2A21EBD558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72" y="119568"/>
            <a:ext cx="1409013" cy="14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xmlns="" id="{D0F628BD-3491-49C9-8B52-463E8431A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3088" y="1820757"/>
            <a:ext cx="6577307" cy="48212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E83AA43-00E8-4BA3-9C27-77B52B0D7F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0" y="131332"/>
            <a:ext cx="1887523" cy="179314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B8881BA1-6DD0-4ACD-9019-57374401D333}"/>
              </a:ext>
            </a:extLst>
          </p:cNvPr>
          <p:cNvSpPr txBox="1"/>
          <p:nvPr/>
        </p:nvSpPr>
        <p:spPr>
          <a:xfrm>
            <a:off x="2009859" y="314325"/>
            <a:ext cx="79437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Lycée professionnel :</a:t>
            </a:r>
          </a:p>
          <a:p>
            <a:pPr algn="ctr"/>
            <a:r>
              <a:rPr lang="fr-FR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former aux métiers de demain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E87DB81-E1AC-4C23-820B-6E318E441E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141" y="177668"/>
            <a:ext cx="1700473" cy="170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6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89B7869-6045-479F-B6E7-AE9ABBF8F5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7" y="108085"/>
            <a:ext cx="1887523" cy="1793147"/>
          </a:xfrm>
          <a:prstGeom prst="rect">
            <a:avLst/>
          </a:prstGeom>
        </p:spPr>
      </p:pic>
      <p:sp>
        <p:nvSpPr>
          <p:cNvPr id="4100" name="Titre 1"/>
          <p:cNvSpPr>
            <a:spLocks noGrp="1"/>
          </p:cNvSpPr>
          <p:nvPr>
            <p:ph type="title"/>
          </p:nvPr>
        </p:nvSpPr>
        <p:spPr>
          <a:xfrm>
            <a:off x="2182729" y="419719"/>
            <a:ext cx="9383746" cy="4469466"/>
          </a:xfrm>
        </p:spPr>
        <p:txBody>
          <a:bodyPr/>
          <a:lstStyle/>
          <a:p>
            <a:r>
              <a:rPr lang="fr-FR" altLang="fr-FR" sz="2800" dirty="0"/>
              <a:t/>
            </a:r>
            <a:br>
              <a:rPr lang="fr-FR" altLang="fr-FR" sz="2800" dirty="0"/>
            </a:br>
            <a:endParaRPr lang="fr-FR" altLang="fr-FR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4E63EE9-2DAA-49F9-A8AA-25498125B116}"/>
              </a:ext>
            </a:extLst>
          </p:cNvPr>
          <p:cNvSpPr/>
          <p:nvPr/>
        </p:nvSpPr>
        <p:spPr>
          <a:xfrm>
            <a:off x="3229583" y="3429000"/>
            <a:ext cx="770203" cy="1726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BC7CE28-1C4B-43F0-846A-30B7B1B91DA6}"/>
              </a:ext>
            </a:extLst>
          </p:cNvPr>
          <p:cNvSpPr/>
          <p:nvPr/>
        </p:nvSpPr>
        <p:spPr>
          <a:xfrm>
            <a:off x="1916349" y="3454750"/>
            <a:ext cx="924127" cy="247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0B03830-6B97-4D25-A3F9-C7F3AD928425}"/>
              </a:ext>
            </a:extLst>
          </p:cNvPr>
          <p:cNvSpPr/>
          <p:nvPr/>
        </p:nvSpPr>
        <p:spPr>
          <a:xfrm>
            <a:off x="4695505" y="2654452"/>
            <a:ext cx="1092453" cy="2249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522337E-1BBC-40BB-B441-3296B7FCBF3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6799" y="1795715"/>
            <a:ext cx="9572625" cy="47053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37244" y="1702340"/>
            <a:ext cx="5326199" cy="4798725"/>
          </a:xfrm>
          <a:prstGeom prst="rect">
            <a:avLst/>
          </a:prstGeom>
          <a:solidFill>
            <a:srgbClr val="E494D3">
              <a:alpha val="17000"/>
            </a:srgbClr>
          </a:solidFill>
          <a:ln w="57150">
            <a:solidFill>
              <a:srgbClr val="E30D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F015597-5C27-48C9-B91B-4BBC9E13560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7688" y="2241761"/>
            <a:ext cx="1040744" cy="15011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089A731-7080-4EBC-B972-2D957B59125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986" y="4054994"/>
            <a:ext cx="1174829" cy="166838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EC5518FD-5EE1-45DA-98E4-EAB941286059}"/>
              </a:ext>
            </a:extLst>
          </p:cNvPr>
          <p:cNvSpPr txBox="1"/>
          <p:nvPr/>
        </p:nvSpPr>
        <p:spPr>
          <a:xfrm>
            <a:off x="1615807" y="115890"/>
            <a:ext cx="90216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Voie professionnelle : </a:t>
            </a:r>
          </a:p>
          <a:p>
            <a:pPr algn="ctr"/>
            <a:r>
              <a:rPr lang="fr-FR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passerelles possibles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xmlns="" id="{BF39D22D-424D-4BE4-9BA7-9790EB5A6F63}"/>
              </a:ext>
            </a:extLst>
          </p:cNvPr>
          <p:cNvCxnSpPr/>
          <p:nvPr/>
        </p:nvCxnSpPr>
        <p:spPr>
          <a:xfrm>
            <a:off x="3229583" y="4054994"/>
            <a:ext cx="1465922" cy="0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D5A61E2-229C-41C7-AD4C-5BD4831B64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216" y="95242"/>
            <a:ext cx="1700473" cy="170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53401E2-728D-4492-AFFC-7A079264E7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0" y="131332"/>
            <a:ext cx="1887523" cy="1793147"/>
          </a:xfrm>
          <a:prstGeom prst="rect">
            <a:avLst/>
          </a:prstGeom>
        </p:spPr>
      </p:pic>
      <p:sp>
        <p:nvSpPr>
          <p:cNvPr id="16387" name="Espace réservé du contenu 2"/>
          <p:cNvSpPr>
            <a:spLocks noGrp="1"/>
          </p:cNvSpPr>
          <p:nvPr>
            <p:ph idx="1"/>
          </p:nvPr>
        </p:nvSpPr>
        <p:spPr>
          <a:xfrm>
            <a:off x="2616200" y="186464"/>
            <a:ext cx="8504238" cy="4600575"/>
          </a:xfrm>
        </p:spPr>
        <p:txBody>
          <a:bodyPr/>
          <a:lstStyle/>
          <a:p>
            <a:pPr marL="0" indent="0">
              <a:buNone/>
            </a:pPr>
            <a:r>
              <a:rPr lang="fr-FR" alt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Horaire d’une classe de 2nde CAP </a:t>
            </a:r>
            <a:r>
              <a:rPr lang="fr-FR" altLang="fr-FR" dirty="0"/>
              <a:t>- 7 semaines de PFMP</a:t>
            </a:r>
          </a:p>
          <a:p>
            <a:pPr marL="0" indent="0">
              <a:buNone/>
            </a:pPr>
            <a:r>
              <a:rPr lang="fr-FR" altLang="fr-FR" dirty="0"/>
              <a:t>(14 semaines de PFMP sur les 2 ans)</a:t>
            </a:r>
          </a:p>
          <a:p>
            <a:pPr marL="0" indent="0">
              <a:buNone/>
            </a:pPr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638051"/>
              </p:ext>
            </p:extLst>
          </p:nvPr>
        </p:nvGraphicFramePr>
        <p:xfrm>
          <a:off x="1071562" y="1299513"/>
          <a:ext cx="10320166" cy="53278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84676">
                  <a:extLst>
                    <a:ext uri="{9D8B030D-6E8A-4147-A177-3AD203B41FA5}">
                      <a16:colId xmlns:a16="http://schemas.microsoft.com/office/drawing/2014/main" xmlns="" val="1977456133"/>
                    </a:ext>
                  </a:extLst>
                </a:gridCol>
                <a:gridCol w="68325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29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5847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Enseignement général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2000" u="none" strike="noStrike" dirty="0">
                          <a:effectLst/>
                        </a:rPr>
                        <a:t>Français, histoire - géographie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</a:rPr>
                        <a:t>3*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847">
                <a:tc vMerge="1">
                  <a:txBody>
                    <a:bodyPr/>
                    <a:lstStyle/>
                    <a:p>
                      <a:pPr algn="l" fontAlgn="ctr"/>
                      <a:endParaRPr lang="fr-F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2000" u="none" strike="noStrike" dirty="0">
                          <a:effectLst/>
                        </a:rPr>
                        <a:t>Enseignement moral et civique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</a:rPr>
                        <a:t>0.5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847">
                <a:tc vMerge="1">
                  <a:txBody>
                    <a:bodyPr/>
                    <a:lstStyle/>
                    <a:p>
                      <a:pPr algn="l" fontAlgn="ctr"/>
                      <a:endParaRPr lang="fr-F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2000" u="none" strike="noStrike" dirty="0">
                          <a:effectLst/>
                        </a:rPr>
                        <a:t>Mathématiques - sciences (1)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</a:rPr>
                        <a:t>3*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5847">
                <a:tc vMerge="1">
                  <a:txBody>
                    <a:bodyPr/>
                    <a:lstStyle/>
                    <a:p>
                      <a:pPr algn="l" fontAlgn="ctr"/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2000" u="none" strike="noStrike" dirty="0">
                          <a:effectLst/>
                        </a:rPr>
                        <a:t>Langue vivante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</a:rPr>
                        <a:t>1,5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5847">
                <a:tc vMerge="1">
                  <a:txBody>
                    <a:bodyPr/>
                    <a:lstStyle/>
                    <a:p>
                      <a:pPr algn="l" fontAlgn="ctr"/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2000" u="none" strike="noStrike" dirty="0">
                          <a:effectLst/>
                        </a:rPr>
                        <a:t>Arts appliqués et cultures artistiques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</a:rPr>
                        <a:t>1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5847">
                <a:tc vMerge="1">
                  <a:txBody>
                    <a:bodyPr/>
                    <a:lstStyle/>
                    <a:p>
                      <a:pPr algn="l" fontAlgn="ctr"/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2000" u="none" strike="noStrike" dirty="0">
                          <a:effectLst/>
                        </a:rPr>
                        <a:t>Education physique et sportive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</a:rPr>
                        <a:t>2.5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5847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Enseignement professionnel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2000" u="none" strike="noStrike" dirty="0">
                          <a:effectLst/>
                        </a:rPr>
                        <a:t>Prévention santé environnement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1.5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8107">
                <a:tc vMerge="1">
                  <a:txBody>
                    <a:bodyPr/>
                    <a:lstStyle/>
                    <a:p>
                      <a:pPr algn="l" fontAlgn="ctr"/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2000" u="none" strike="noStrike" dirty="0">
                          <a:effectLst/>
                        </a:rPr>
                        <a:t>Enseignement technologique et professionnel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</a:rPr>
                        <a:t>11,5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9557">
                <a:tc vMerge="1">
                  <a:txBody>
                    <a:bodyPr/>
                    <a:lstStyle/>
                    <a:p>
                      <a:pPr algn="l" fontAlgn="ctr"/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Enseignement professionnel et français en </a:t>
                      </a:r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-intervention*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764107584"/>
                  </a:ext>
                </a:extLst>
              </a:tr>
              <a:tr h="73169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Enseignement professionnel et mathématiques en </a:t>
                      </a:r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-intervention*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255745008"/>
                  </a:ext>
                </a:extLst>
              </a:tr>
              <a:tr h="365847">
                <a:tc vMerge="1">
                  <a:txBody>
                    <a:bodyPr/>
                    <a:lstStyle/>
                    <a:p>
                      <a:pPr algn="l" fontAlgn="ctr"/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Chef d’œuvre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887893724"/>
                  </a:ext>
                </a:extLst>
              </a:tr>
              <a:tr h="36584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Consolidation-AP- accompagnement à l’orientation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82258214"/>
                  </a:ext>
                </a:extLst>
              </a:tr>
              <a:tr h="365847">
                <a:tc>
                  <a:txBody>
                    <a:bodyPr/>
                    <a:lstStyle/>
                    <a:p>
                      <a:pPr algn="l" fontAlgn="ctr"/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2000" u="none" strike="noStrike" dirty="0">
                          <a:effectLst/>
                        </a:rPr>
                        <a:t>Total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31h/semaine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E82CDE0-2301-4AC0-B281-DCBE129DB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0" y="131332"/>
            <a:ext cx="1887523" cy="1793147"/>
          </a:xfrm>
          <a:prstGeom prst="rect">
            <a:avLst/>
          </a:prstGeom>
        </p:spPr>
      </p:pic>
      <p:sp>
        <p:nvSpPr>
          <p:cNvPr id="17411" name="Espace réservé du contenu 2"/>
          <p:cNvSpPr>
            <a:spLocks noGrp="1"/>
          </p:cNvSpPr>
          <p:nvPr>
            <p:ph idx="1"/>
          </p:nvPr>
        </p:nvSpPr>
        <p:spPr>
          <a:xfrm>
            <a:off x="2460625" y="145914"/>
            <a:ext cx="9493250" cy="1253619"/>
          </a:xfrm>
        </p:spPr>
        <p:txBody>
          <a:bodyPr/>
          <a:lstStyle/>
          <a:p>
            <a:pPr marL="0" indent="0">
              <a:buNone/>
            </a:pPr>
            <a:r>
              <a:rPr lang="fr-FR" altLang="fr-FR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Horaire d’une classe de 2</a:t>
            </a:r>
            <a:r>
              <a:rPr lang="fr-FR" altLang="fr-FR" sz="3200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nde</a:t>
            </a:r>
            <a:r>
              <a:rPr lang="fr-FR" altLang="fr-FR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Bac Pro-</a:t>
            </a:r>
            <a:r>
              <a:rPr lang="fr-FR" altLang="fr-FR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altLang="fr-FR" dirty="0"/>
              <a:t>6 semaines de PFMP</a:t>
            </a:r>
          </a:p>
          <a:p>
            <a:pPr marL="0" indent="0">
              <a:buNone/>
            </a:pPr>
            <a:r>
              <a:rPr lang="fr-FR" altLang="fr-FR" dirty="0"/>
              <a:t>(22 semaines de PFMP sur le cycle)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C41C4ED2-223F-4063-88B0-7536D82112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892519"/>
              </p:ext>
            </p:extLst>
          </p:nvPr>
        </p:nvGraphicFramePr>
        <p:xfrm>
          <a:off x="1071562" y="1644549"/>
          <a:ext cx="9833145" cy="51134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1017">
                  <a:extLst>
                    <a:ext uri="{9D8B030D-6E8A-4147-A177-3AD203B41FA5}">
                      <a16:colId xmlns:a16="http://schemas.microsoft.com/office/drawing/2014/main" xmlns="" val="1977456133"/>
                    </a:ext>
                  </a:extLst>
                </a:gridCol>
                <a:gridCol w="65101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20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9870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Enseignement général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2000" u="none" strike="noStrike" dirty="0">
                          <a:effectLst/>
                        </a:rPr>
                        <a:t>Français, histoire – géographie, EMC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</a:rPr>
                        <a:t>3,5*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9870">
                <a:tc vMerge="1">
                  <a:txBody>
                    <a:bodyPr/>
                    <a:lstStyle/>
                    <a:p>
                      <a:pPr algn="l" fontAlgn="ctr"/>
                      <a:endParaRPr lang="fr-F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2000" u="none" strike="noStrike" dirty="0">
                          <a:effectLst/>
                        </a:rPr>
                        <a:t>Mathématiques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</a:rPr>
                        <a:t>1,5*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9870">
                <a:tc vMerge="1">
                  <a:txBody>
                    <a:bodyPr/>
                    <a:lstStyle/>
                    <a:p>
                      <a:pPr algn="l" fontAlgn="ctr"/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2000" u="none" strike="noStrike" dirty="0">
                          <a:effectLst/>
                        </a:rPr>
                        <a:t>Langue vivante A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</a:rPr>
                        <a:t>2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987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Langue vivante B ou Physique-chimie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3150095086"/>
                  </a:ext>
                </a:extLst>
              </a:tr>
              <a:tr h="319870">
                <a:tc vMerge="1">
                  <a:txBody>
                    <a:bodyPr/>
                    <a:lstStyle/>
                    <a:p>
                      <a:pPr algn="l" fontAlgn="ctr"/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2000" u="none" strike="noStrike" dirty="0">
                          <a:effectLst/>
                        </a:rPr>
                        <a:t>Arts appliqués et cultures artistiques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</a:rPr>
                        <a:t>1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9870">
                <a:tc vMerge="1">
                  <a:txBody>
                    <a:bodyPr/>
                    <a:lstStyle/>
                    <a:p>
                      <a:pPr algn="l" fontAlgn="ctr"/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2000" u="none" strike="noStrike" dirty="0">
                          <a:effectLst/>
                        </a:rPr>
                        <a:t>Education physique et sportive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</a:rPr>
                        <a:t>2.5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9870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Enseignement professionnel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2000" u="none" strike="noStrike" dirty="0">
                          <a:effectLst/>
                        </a:rPr>
                        <a:t>Prévention santé environnement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9278">
                <a:tc vMerge="1">
                  <a:txBody>
                    <a:bodyPr/>
                    <a:lstStyle/>
                    <a:p>
                      <a:pPr algn="l" fontAlgn="ctr"/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Economie Gestion / Droit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927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2000" u="none" strike="noStrike" dirty="0">
                          <a:effectLst/>
                        </a:rPr>
                        <a:t>Enseignement technologique et professionnel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u="none" strike="noStrike" dirty="0">
                          <a:effectLst/>
                        </a:rPr>
                        <a:t>11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773170553"/>
                  </a:ext>
                </a:extLst>
              </a:tr>
              <a:tr h="410546">
                <a:tc vMerge="1">
                  <a:txBody>
                    <a:bodyPr/>
                    <a:lstStyle/>
                    <a:p>
                      <a:pPr algn="l" fontAlgn="ctr"/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Enseignement professionnel et français en </a:t>
                      </a:r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-intervention*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764107584"/>
                  </a:ext>
                </a:extLst>
              </a:tr>
              <a:tr h="63973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Enseignement professionnel et mathématiques en </a:t>
                      </a:r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-intervention*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255745008"/>
                  </a:ext>
                </a:extLst>
              </a:tr>
              <a:tr h="319870">
                <a:tc vMerge="1">
                  <a:txBody>
                    <a:bodyPr/>
                    <a:lstStyle/>
                    <a:p>
                      <a:pPr algn="l" fontAlgn="ctr"/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Chef d’œuvre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887893724"/>
                  </a:ext>
                </a:extLst>
              </a:tr>
              <a:tr h="31987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Consolidation-AP- accompagnement à l’orientation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82258214"/>
                  </a:ext>
                </a:extLst>
              </a:tr>
              <a:tr h="319870">
                <a:tc>
                  <a:txBody>
                    <a:bodyPr/>
                    <a:lstStyle/>
                    <a:p>
                      <a:pPr algn="l" fontAlgn="ctr"/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2000" u="none" strike="noStrike" dirty="0">
                          <a:effectLst/>
                        </a:rPr>
                        <a:t>Total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30h/semaine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1908</TotalTime>
  <Words>1319</Words>
  <Application>Microsoft Office PowerPoint</Application>
  <PresentationFormat>Personnalisé</PresentationFormat>
  <Paragraphs>304</Paragraphs>
  <Slides>28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</vt:lpstr>
      <vt:lpstr>Présentation PowerPoint</vt:lpstr>
      <vt:lpstr>Présentation PowerPoint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6 étapes pour devenir apprenti </vt:lpstr>
      <vt:lpstr>Les caractéristiques du statut apprenti</vt:lpstr>
      <vt:lpstr>La rémunération des apprentis</vt:lpstr>
      <vt:lpstr>Présentation PowerPoint</vt:lpstr>
      <vt:lpstr>Merci de votre écoute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Lycée Professionnel Pierre et Marie Curie</dc:title>
  <dc:creator>Beaudam beaudam</dc:creator>
  <cp:lastModifiedBy>reunion</cp:lastModifiedBy>
  <cp:revision>177</cp:revision>
  <cp:lastPrinted>2019-01-03T13:37:58Z</cp:lastPrinted>
  <dcterms:created xsi:type="dcterms:W3CDTF">2019-01-02T14:05:54Z</dcterms:created>
  <dcterms:modified xsi:type="dcterms:W3CDTF">2023-01-30T19:33:50Z</dcterms:modified>
</cp:coreProperties>
</file>