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22" r:id="rId4"/>
    <p:sldId id="323" r:id="rId5"/>
    <p:sldId id="341" r:id="rId6"/>
    <p:sldId id="345" r:id="rId7"/>
    <p:sldId id="342" r:id="rId8"/>
    <p:sldId id="331" r:id="rId9"/>
    <p:sldId id="281" r:id="rId10"/>
    <p:sldId id="286" r:id="rId11"/>
    <p:sldId id="344" r:id="rId12"/>
    <p:sldId id="326" r:id="rId13"/>
    <p:sldId id="343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277" r:id="rId24"/>
    <p:sldId id="328" r:id="rId25"/>
  </p:sldIdLst>
  <p:sldSz cx="12192000" cy="6858000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vadj" initials="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  <a:srgbClr val="E30D9C"/>
    <a:srgbClr val="F7DDF1"/>
    <a:srgbClr val="F0C2E6"/>
    <a:srgbClr val="E494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94660"/>
  </p:normalViewPr>
  <p:slideViewPr>
    <p:cSldViewPr snapToGrid="0">
      <p:cViewPr varScale="1">
        <p:scale>
          <a:sx n="71" d="100"/>
          <a:sy n="71" d="100"/>
        </p:scale>
        <p:origin x="-96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1-14T19:25:39.710" idx="6">
    <p:pos x="10" y="10"/>
    <p:text>heure de fin à préciser 13h
Mini-stage : inscription via le collège d'origine
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3086-9230-4F70-8EDE-916D25B7A4D7}" type="datetimeFigureOut">
              <a:rPr lang="fr-FR"/>
              <a:pPr>
                <a:defRPr/>
              </a:pPr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A886E-1524-4406-9969-04DD9C2392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96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8827F-A7ED-4F75-A521-175351375797}" type="datetimeFigureOut">
              <a:rPr lang="fr-FR"/>
              <a:pPr>
                <a:defRPr/>
              </a:pPr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799F-C5CC-4C76-AB62-695B102673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74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95AA-CDEF-4BE5-B924-BC9D1E40B50D}" type="datetimeFigureOut">
              <a:rPr lang="fr-FR"/>
              <a:pPr>
                <a:defRPr/>
              </a:pPr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1E01-EE1A-44F9-8617-9A46455077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16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6AA43-9ED9-4C0A-AB3B-4FC0D1011F1F}" type="datetimeFigureOut">
              <a:rPr lang="fr-FR"/>
              <a:pPr>
                <a:defRPr/>
              </a:pPr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7B10E-D9C5-41D8-AC19-5B391F72C2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9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93D9-1686-4826-B175-E764F15D9E93}" type="datetimeFigureOut">
              <a:rPr lang="fr-FR"/>
              <a:pPr>
                <a:defRPr/>
              </a:pPr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FFD0-6789-42C6-A307-EBD6E27086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52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6EFCF-E7FF-49C6-B628-0B64518F7B05}" type="datetimeFigureOut">
              <a:rPr lang="fr-FR"/>
              <a:pPr>
                <a:defRPr/>
              </a:pPr>
              <a:t>30/01/2023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C7927-97C7-4598-9C44-DEDF270509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99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27592-7802-4180-ABC0-2DBE9F3FFBBB}" type="datetimeFigureOut">
              <a:rPr lang="fr-FR"/>
              <a:pPr>
                <a:defRPr/>
              </a:pPr>
              <a:t>30/01/2023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4E68-3D0E-4D89-AEDF-C8DC202FC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0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0C70-69F2-47BD-BF77-A0845D07896B}" type="datetimeFigureOut">
              <a:rPr lang="fr-FR"/>
              <a:pPr>
                <a:defRPr/>
              </a:pPr>
              <a:t>30/01/2023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11E8-DBD4-48D0-BFDB-DE58566EF4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68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1D4E-E1C5-4638-A2C4-B730C9F7C6A9}" type="datetimeFigureOut">
              <a:rPr lang="fr-FR"/>
              <a:pPr>
                <a:defRPr/>
              </a:pPr>
              <a:t>30/01/2023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D3C9C-E331-4955-9A82-165E668F21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01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306C-D721-4386-BD8A-7C01F650BC40}" type="datetimeFigureOut">
              <a:rPr lang="fr-FR"/>
              <a:pPr>
                <a:defRPr/>
              </a:pPr>
              <a:t>30/01/2023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49BB-A393-4C19-BB87-000817BF8C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93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DE7A-9654-41D6-9650-916742B653B7}" type="datetimeFigureOut">
              <a:rPr lang="fr-FR"/>
              <a:pPr>
                <a:defRPr/>
              </a:pPr>
              <a:t>30/01/2023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6EFC-D161-484C-A959-7FAAC363DA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57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138D93-88DF-49E1-9DD7-2A6BD681D09E}" type="datetimeFigureOut">
              <a:rPr lang="fr-FR"/>
              <a:pPr>
                <a:defRPr/>
              </a:pPr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520E55-81BC-4DC9-9732-098FA85DC0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C3C0834-D84F-4FC8-B769-B2F5096530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606" y="593783"/>
            <a:ext cx="6924675" cy="52006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FBCB0F9-94EE-4923-9D82-E4C48AE75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9" y="4826610"/>
            <a:ext cx="1887523" cy="179314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7887942-8664-4F06-AF87-7A95FBD428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618" y="4761359"/>
            <a:ext cx="1700473" cy="1700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BA2F956-3F6B-4DC8-992A-FABD8F08FF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2480" y="1022211"/>
            <a:ext cx="1334232" cy="17619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EB14E61-BA30-4C5D-85DA-7450FAD3E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7" y="158219"/>
            <a:ext cx="1657042" cy="15741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6FEE9BA-9F1D-47EB-BDFD-F008D791C351}"/>
              </a:ext>
            </a:extLst>
          </p:cNvPr>
          <p:cNvSpPr txBox="1"/>
          <p:nvPr/>
        </p:nvSpPr>
        <p:spPr>
          <a:xfrm>
            <a:off x="2009859" y="314325"/>
            <a:ext cx="7943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Réussir par la voie générale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FFF3D29-096D-4042-AE51-11DD984B10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50" y="314325"/>
            <a:ext cx="1700473" cy="1700473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67497" y="2641512"/>
            <a:ext cx="5600000" cy="40126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588138" y="2014798"/>
            <a:ext cx="220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Formation post bac:</a:t>
            </a:r>
          </a:p>
          <a:p>
            <a:r>
              <a:rPr lang="fr-FR" dirty="0"/>
              <a:t>BTS ….</a:t>
            </a:r>
          </a:p>
        </p:txBody>
      </p:sp>
    </p:spTree>
    <p:extLst>
      <p:ext uri="{BB962C8B-B14F-4D97-AF65-F5344CB8AC3E}">
        <p14:creationId xmlns:p14="http://schemas.microsoft.com/office/powerpoint/2010/main" val="12855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213885" y="581564"/>
            <a:ext cx="5238750" cy="523875"/>
          </a:xfrm>
          <a:custGeom>
            <a:avLst/>
            <a:gdLst/>
            <a:ahLst/>
            <a:cxnLst/>
            <a:rect l="l" t="t" r="r" b="b"/>
            <a:pathLst>
              <a:path w="5238750" h="523875">
                <a:moveTo>
                  <a:pt x="0" y="523875"/>
                </a:moveTo>
                <a:lnTo>
                  <a:pt x="5238750" y="523875"/>
                </a:lnTo>
                <a:lnTo>
                  <a:pt x="5238750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6526" y="1103539"/>
            <a:ext cx="6124575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7476" y="1095375"/>
            <a:ext cx="6105525" cy="457200"/>
          </a:xfrm>
          <a:custGeom>
            <a:avLst/>
            <a:gdLst/>
            <a:ahLst/>
            <a:cxnLst/>
            <a:rect l="l" t="t" r="r" b="b"/>
            <a:pathLst>
              <a:path w="6105525" h="457200">
                <a:moveTo>
                  <a:pt x="0" y="457200"/>
                </a:moveTo>
                <a:lnTo>
                  <a:pt x="6105525" y="457200"/>
                </a:lnTo>
                <a:lnTo>
                  <a:pt x="61055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13885" y="575300"/>
            <a:ext cx="6610350" cy="9271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40335">
              <a:spcBef>
                <a:spcPts val="600"/>
              </a:spcBef>
            </a:pPr>
            <a:r>
              <a:rPr sz="2750" spc="2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750" spc="10" dirty="0">
                <a:solidFill>
                  <a:srgbClr val="FFFFFF"/>
                </a:solidFill>
                <a:latin typeface="Arial Black"/>
                <a:cs typeface="Arial Black"/>
              </a:rPr>
              <a:t>nouvelle </a:t>
            </a:r>
            <a:r>
              <a:rPr sz="2750" dirty="0">
                <a:solidFill>
                  <a:srgbClr val="FFFFFF"/>
                </a:solidFill>
                <a:latin typeface="Arial Black"/>
                <a:cs typeface="Arial Black"/>
              </a:rPr>
              <a:t>voie</a:t>
            </a:r>
            <a:r>
              <a:rPr sz="275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750" spc="25" dirty="0">
                <a:solidFill>
                  <a:srgbClr val="FFFFFF"/>
                </a:solidFill>
                <a:latin typeface="Arial Black"/>
                <a:cs typeface="Arial Black"/>
              </a:rPr>
              <a:t>générale</a:t>
            </a:r>
            <a:endParaRPr sz="2750" dirty="0">
              <a:latin typeface="Arial Black"/>
              <a:cs typeface="Arial Black"/>
            </a:endParaRPr>
          </a:p>
          <a:p>
            <a:pPr marL="657860">
              <a:spcBef>
                <a:spcPts val="420"/>
              </a:spcBef>
            </a:pP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Volume </a:t>
            </a:r>
            <a:r>
              <a:rPr sz="2400" spc="5" dirty="0">
                <a:solidFill>
                  <a:srgbClr val="FFFFFF"/>
                </a:solidFill>
                <a:latin typeface="Arial Black"/>
                <a:cs typeface="Arial Black"/>
              </a:rPr>
              <a:t>horaire </a:t>
            </a:r>
            <a:r>
              <a:rPr sz="2400" spc="-15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2400" spc="10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400" spc="-15" dirty="0">
                <a:solidFill>
                  <a:srgbClr val="FFFFFF"/>
                </a:solidFill>
                <a:latin typeface="Arial Black"/>
                <a:cs typeface="Arial Black"/>
              </a:rPr>
              <a:t>voie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 générale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4768" y="1938610"/>
            <a:ext cx="8677275" cy="377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FBCB0F9-94EE-4923-9D82-E4C48AE75C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131332"/>
            <a:ext cx="1887523" cy="179314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435153" y="3422570"/>
            <a:ext cx="98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(+1,5H)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FBCB0F9-94EE-4923-9D82-E4C48AE75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7523" cy="179314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358" y="109924"/>
            <a:ext cx="8482660" cy="664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618" y="1377954"/>
            <a:ext cx="10515600" cy="4960137"/>
          </a:xfrm>
        </p:spPr>
        <p:txBody>
          <a:bodyPr/>
          <a:lstStyle/>
          <a:p>
            <a:pPr lvl="1"/>
            <a:r>
              <a:rPr lang="fr-FR" sz="1800" dirty="0" smtClean="0"/>
              <a:t>Mathématiques </a:t>
            </a:r>
            <a:r>
              <a:rPr lang="fr-FR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1-2-3-4-5-6-7</a:t>
            </a:r>
            <a:endParaRPr lang="fr-FR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lvl="1"/>
            <a:r>
              <a:rPr lang="fr-FR" sz="1800" dirty="0" smtClean="0"/>
              <a:t>Physique </a:t>
            </a:r>
            <a:r>
              <a:rPr lang="fr-FR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1-2-3-4-5-6-7</a:t>
            </a:r>
            <a:endParaRPr lang="fr-FR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lvl="1"/>
            <a:r>
              <a:rPr lang="fr-FR" sz="1800" dirty="0" smtClean="0"/>
              <a:t>SVT </a:t>
            </a: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2-3</a:t>
            </a:r>
            <a:r>
              <a:rPr lang="fr-FR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-4-5-6</a:t>
            </a:r>
            <a:endParaRPr lang="fr-FR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lvl="1"/>
            <a:r>
              <a:rPr lang="fr-FR" sz="1800" dirty="0" smtClean="0"/>
              <a:t>SES </a:t>
            </a:r>
            <a:r>
              <a:rPr lang="fr-FR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2-3-4-5-6</a:t>
            </a:r>
            <a:endParaRPr lang="fr-FR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lvl="1"/>
            <a:r>
              <a:rPr lang="fr-FR" sz="1800" dirty="0" smtClean="0"/>
              <a:t>LLCE Anglais </a:t>
            </a:r>
            <a:r>
              <a:rPr lang="fr-FR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2-3-4-5-6</a:t>
            </a:r>
            <a:endParaRPr lang="fr-FR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lvl="1"/>
            <a:r>
              <a:rPr lang="fr-FR" sz="1800" dirty="0" smtClean="0"/>
              <a:t>LLCE Espagnol </a:t>
            </a:r>
            <a:r>
              <a:rPr lang="fr-FR" sz="2000" b="1" dirty="0" smtClean="0">
                <a:solidFill>
                  <a:srgbClr val="7030A0"/>
                </a:solidFill>
              </a:rPr>
              <a:t>2</a:t>
            </a:r>
            <a:r>
              <a:rPr lang="fr-FR" sz="1800" dirty="0" smtClean="0"/>
              <a:t>-</a:t>
            </a:r>
            <a:r>
              <a:rPr lang="fr-FR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3-5</a:t>
            </a:r>
            <a:endParaRPr lang="fr-FR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lvl="1"/>
            <a:r>
              <a:rPr lang="fr-FR" sz="1800" dirty="0" smtClean="0"/>
              <a:t>Humanité Littérature Philosophie </a:t>
            </a: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2-3</a:t>
            </a:r>
            <a:r>
              <a:rPr lang="fr-FR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-4-5-6</a:t>
            </a:r>
            <a:endParaRPr lang="fr-FR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lvl="1"/>
            <a:r>
              <a:rPr lang="fr-FR" sz="1800" dirty="0" smtClean="0"/>
              <a:t>HGGSP </a:t>
            </a: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2-</a:t>
            </a:r>
            <a:r>
              <a:rPr lang="fr-FR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3-4-5-6</a:t>
            </a:r>
            <a:endParaRPr lang="fr-FR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lvl="1"/>
            <a:r>
              <a:rPr lang="fr-FR" sz="1800" dirty="0" smtClean="0"/>
              <a:t>Sciences de l’Ingénieur </a:t>
            </a: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1</a:t>
            </a:r>
          </a:p>
          <a:p>
            <a:pPr lvl="1"/>
            <a:r>
              <a:rPr lang="fr-FR" sz="1800" dirty="0" smtClean="0"/>
              <a:t>Numérique Sciences Informatiques </a:t>
            </a: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1-5</a:t>
            </a:r>
          </a:p>
          <a:p>
            <a:pPr lvl="1"/>
            <a:r>
              <a:rPr lang="fr-FR" sz="1800" dirty="0" smtClean="0"/>
              <a:t>Arts Plastiques </a:t>
            </a:r>
            <a:r>
              <a:rPr lang="fr-FR" sz="2000" b="1" dirty="0" smtClean="0">
                <a:solidFill>
                  <a:srgbClr val="7030A0"/>
                </a:solidFill>
              </a:rPr>
              <a:t>2 – 6</a:t>
            </a:r>
          </a:p>
          <a:p>
            <a:pPr lvl="1"/>
            <a:r>
              <a:rPr lang="fr-FR" sz="1800" dirty="0" smtClean="0"/>
              <a:t>Théâtre</a:t>
            </a:r>
            <a:r>
              <a:rPr lang="fr-FR" sz="1800" b="1" dirty="0" smtClean="0">
                <a:solidFill>
                  <a:srgbClr val="7030A0"/>
                </a:solidFill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</a:rPr>
              <a:t>2</a:t>
            </a:r>
          </a:p>
          <a:p>
            <a:pPr lvl="1"/>
            <a:r>
              <a:rPr lang="fr-FR" sz="1800" dirty="0" smtClean="0"/>
              <a:t>Cinéma Audio Visuel </a:t>
            </a:r>
            <a:r>
              <a:rPr lang="fr-FR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6</a:t>
            </a:r>
          </a:p>
          <a:p>
            <a:pPr lvl="1"/>
            <a:r>
              <a:rPr lang="fr-FR" sz="1800" dirty="0" smtClean="0"/>
              <a:t>Musique </a:t>
            </a: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3</a:t>
            </a:r>
          </a:p>
          <a:p>
            <a:pPr lvl="1"/>
            <a:r>
              <a:rPr lang="fr-FR" sz="1800" dirty="0" smtClean="0"/>
              <a:t>EPPCS </a:t>
            </a:r>
            <a:r>
              <a:rPr lang="fr-FR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6</a:t>
            </a:r>
          </a:p>
          <a:p>
            <a:pPr lvl="1"/>
            <a:r>
              <a:rPr lang="fr-FR" sz="1800" dirty="0" smtClean="0"/>
              <a:t>Biologie Ecologie </a:t>
            </a:r>
            <a:r>
              <a:rPr lang="fr-FR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7</a:t>
            </a:r>
            <a:endParaRPr lang="fr-FR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lvl="1"/>
            <a:endParaRPr lang="fr-FR" sz="2000" b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B356D71-6D0C-42F3-A2B2-FFA448DAD2C5}"/>
              </a:ext>
            </a:extLst>
          </p:cNvPr>
          <p:cNvSpPr txBox="1"/>
          <p:nvPr/>
        </p:nvSpPr>
        <p:spPr>
          <a:xfrm>
            <a:off x="731668" y="731623"/>
            <a:ext cx="1020340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7030A0"/>
                </a:solidFill>
              </a:rPr>
              <a:t>1- </a:t>
            </a:r>
            <a:r>
              <a:rPr lang="fr-FR" sz="1200" b="1" dirty="0" smtClean="0">
                <a:solidFill>
                  <a:srgbClr val="7030A0"/>
                </a:solidFill>
              </a:rPr>
              <a:t>LGT Réaumur </a:t>
            </a:r>
            <a:r>
              <a:rPr lang="fr-FR" sz="1200" b="1" dirty="0">
                <a:solidFill>
                  <a:srgbClr val="7030A0"/>
                </a:solidFill>
              </a:rPr>
              <a:t>– </a:t>
            </a:r>
            <a:r>
              <a:rPr lang="fr-FR" sz="1200" b="1" dirty="0" smtClean="0">
                <a:solidFill>
                  <a:srgbClr val="7030A0"/>
                </a:solidFill>
              </a:rPr>
              <a:t>LAVAL		4- </a:t>
            </a:r>
            <a:r>
              <a:rPr lang="fr-FR" sz="1200" b="1" dirty="0">
                <a:solidFill>
                  <a:srgbClr val="7030A0"/>
                </a:solidFill>
              </a:rPr>
              <a:t>LGT R. VADEPIED – EVRON	7- Agri Campus - LAVAL</a:t>
            </a:r>
            <a:endParaRPr lang="fr-FR" sz="1200" b="1" dirty="0" smtClean="0">
              <a:solidFill>
                <a:srgbClr val="7030A0"/>
              </a:solidFill>
            </a:endParaRPr>
          </a:p>
          <a:p>
            <a:r>
              <a:rPr lang="fr-FR" sz="1200" b="1" dirty="0">
                <a:solidFill>
                  <a:srgbClr val="7030A0"/>
                </a:solidFill>
              </a:rPr>
              <a:t>2- LGT Rousseau – </a:t>
            </a:r>
            <a:r>
              <a:rPr lang="fr-FR" sz="1200" b="1" dirty="0" smtClean="0">
                <a:solidFill>
                  <a:srgbClr val="7030A0"/>
                </a:solidFill>
              </a:rPr>
              <a:t>LAVAL	</a:t>
            </a:r>
            <a:r>
              <a:rPr lang="fr-FR" sz="1200" b="1" dirty="0">
                <a:solidFill>
                  <a:srgbClr val="7030A0"/>
                </a:solidFill>
              </a:rPr>
              <a:t>	</a:t>
            </a:r>
            <a:r>
              <a:rPr lang="fr-FR" sz="1200" b="1" dirty="0" smtClean="0">
                <a:solidFill>
                  <a:srgbClr val="7030A0"/>
                </a:solidFill>
              </a:rPr>
              <a:t>5 </a:t>
            </a:r>
            <a:r>
              <a:rPr lang="fr-FR" sz="1200" b="1" dirty="0">
                <a:solidFill>
                  <a:srgbClr val="7030A0"/>
                </a:solidFill>
              </a:rPr>
              <a:t>- LGT Victor Hugo -  </a:t>
            </a:r>
            <a:r>
              <a:rPr lang="fr-FR" sz="1200" b="1" dirty="0" smtClean="0">
                <a:solidFill>
                  <a:srgbClr val="7030A0"/>
                </a:solidFill>
              </a:rPr>
              <a:t>CHATEAU-GONTIER	</a:t>
            </a:r>
            <a:endParaRPr lang="fr-FR" sz="1200" b="1" dirty="0">
              <a:solidFill>
                <a:srgbClr val="7030A0"/>
              </a:solidFill>
            </a:endParaRPr>
          </a:p>
          <a:p>
            <a:r>
              <a:rPr lang="fr-FR" sz="1200" b="1" dirty="0">
                <a:solidFill>
                  <a:srgbClr val="7030A0"/>
                </a:solidFill>
              </a:rPr>
              <a:t>3- LGT Paré – Laval	</a:t>
            </a:r>
            <a:r>
              <a:rPr lang="fr-FR" sz="1200" b="1" dirty="0" smtClean="0">
                <a:solidFill>
                  <a:srgbClr val="7030A0"/>
                </a:solidFill>
              </a:rPr>
              <a:t>	6- </a:t>
            </a:r>
            <a:r>
              <a:rPr lang="fr-FR" sz="1200" b="1" dirty="0">
                <a:solidFill>
                  <a:srgbClr val="7030A0"/>
                </a:solidFill>
              </a:rPr>
              <a:t>LGT Lavoisier- </a:t>
            </a:r>
            <a:r>
              <a:rPr lang="fr-FR" sz="1200" b="1" dirty="0" smtClean="0">
                <a:solidFill>
                  <a:srgbClr val="7030A0"/>
                </a:solidFill>
              </a:rPr>
              <a:t>MAYENNE</a:t>
            </a:r>
            <a:endParaRPr lang="fr-FR" sz="1200" b="1" dirty="0">
              <a:solidFill>
                <a:srgbClr val="7030A0"/>
              </a:solidFill>
            </a:endParaRPr>
          </a:p>
        </p:txBody>
      </p:sp>
      <p:sp>
        <p:nvSpPr>
          <p:cNvPr id="5" name="object 55"/>
          <p:cNvSpPr txBox="1"/>
          <p:nvPr/>
        </p:nvSpPr>
        <p:spPr>
          <a:xfrm>
            <a:off x="6836640" y="1741755"/>
            <a:ext cx="4867275" cy="639278"/>
          </a:xfrm>
          <a:prstGeom prst="rect">
            <a:avLst/>
          </a:prstGeom>
          <a:solidFill>
            <a:schemeClr val="bg1"/>
          </a:solidFill>
          <a:ln w="28575">
            <a:solidFill>
              <a:srgbClr val="F79546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84455" marR="189230">
              <a:spcBef>
                <a:spcPts val="185"/>
              </a:spcBef>
            </a:pPr>
            <a:r>
              <a:rPr sz="2000" spc="-145" dirty="0">
                <a:latin typeface="Arial"/>
                <a:cs typeface="Arial"/>
              </a:rPr>
              <a:t>L’élève </a:t>
            </a:r>
            <a:r>
              <a:rPr sz="2000" spc="-55" dirty="0">
                <a:latin typeface="Arial"/>
                <a:cs typeface="Arial"/>
              </a:rPr>
              <a:t>choisit </a:t>
            </a:r>
            <a:r>
              <a:rPr sz="2000" spc="-85" dirty="0">
                <a:latin typeface="Arial"/>
                <a:cs typeface="Arial"/>
              </a:rPr>
              <a:t>3 </a:t>
            </a:r>
            <a:r>
              <a:rPr sz="2000" spc="-90" dirty="0">
                <a:latin typeface="Arial"/>
                <a:cs typeface="Arial"/>
              </a:rPr>
              <a:t>enseignements </a:t>
            </a:r>
            <a:r>
              <a:rPr sz="2000" spc="-85" dirty="0">
                <a:latin typeface="Arial"/>
                <a:cs typeface="Arial"/>
              </a:rPr>
              <a:t>de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spécialité  </a:t>
            </a:r>
            <a:r>
              <a:rPr sz="2000" spc="-95" dirty="0">
                <a:latin typeface="Arial"/>
                <a:cs typeface="Arial"/>
              </a:rPr>
              <a:t>en </a:t>
            </a:r>
            <a:r>
              <a:rPr sz="2000" spc="-130" dirty="0">
                <a:latin typeface="Arial"/>
                <a:cs typeface="Arial"/>
              </a:rPr>
              <a:t>classe </a:t>
            </a:r>
            <a:r>
              <a:rPr sz="2000" spc="-85" dirty="0">
                <a:latin typeface="Arial"/>
                <a:cs typeface="Arial"/>
              </a:rPr>
              <a:t>de </a:t>
            </a:r>
            <a:r>
              <a:rPr sz="2000" spc="-60" dirty="0">
                <a:latin typeface="Arial"/>
                <a:cs typeface="Arial"/>
              </a:rPr>
              <a:t>première </a:t>
            </a:r>
            <a:r>
              <a:rPr sz="2000" spc="-80" dirty="0">
                <a:latin typeface="Arial"/>
                <a:cs typeface="Arial"/>
              </a:rPr>
              <a:t>(4 </a:t>
            </a:r>
            <a:r>
              <a:rPr sz="2000" spc="-50" dirty="0">
                <a:latin typeface="Arial"/>
                <a:cs typeface="Arial"/>
              </a:rPr>
              <a:t>h </a:t>
            </a:r>
            <a:r>
              <a:rPr sz="2000" spc="-40" dirty="0">
                <a:latin typeface="Arial"/>
                <a:cs typeface="Arial"/>
              </a:rPr>
              <a:t>pour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chacun)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58"/>
          <p:cNvSpPr txBox="1"/>
          <p:nvPr/>
        </p:nvSpPr>
        <p:spPr>
          <a:xfrm>
            <a:off x="6836639" y="3006623"/>
            <a:ext cx="4867275" cy="648896"/>
          </a:xfrm>
          <a:prstGeom prst="rect">
            <a:avLst/>
          </a:prstGeom>
          <a:ln w="28575">
            <a:solidFill>
              <a:srgbClr val="F79546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4455" marR="339725">
              <a:spcBef>
                <a:spcPts val="260"/>
              </a:spcBef>
            </a:pPr>
            <a:r>
              <a:rPr sz="2000" spc="-100" dirty="0">
                <a:latin typeface="Arial"/>
                <a:cs typeface="Arial"/>
              </a:rPr>
              <a:t>Parmi </a:t>
            </a:r>
            <a:r>
              <a:rPr sz="2000" spc="-175" dirty="0">
                <a:latin typeface="Arial"/>
                <a:cs typeface="Arial"/>
              </a:rPr>
              <a:t>ces </a:t>
            </a:r>
            <a:r>
              <a:rPr sz="2000" spc="-85" dirty="0">
                <a:latin typeface="Arial"/>
                <a:cs typeface="Arial"/>
              </a:rPr>
              <a:t>3 </a:t>
            </a:r>
            <a:r>
              <a:rPr sz="2000" spc="-80" dirty="0" err="1">
                <a:latin typeface="Arial"/>
                <a:cs typeface="Arial"/>
              </a:rPr>
              <a:t>enseignement</a:t>
            </a:r>
            <a:r>
              <a:rPr lang="fr-FR" sz="2000" spc="-80" dirty="0">
                <a:latin typeface="Arial"/>
                <a:cs typeface="Arial"/>
              </a:rPr>
              <a:t>s</a:t>
            </a:r>
            <a:r>
              <a:rPr sz="2000" spc="-80" dirty="0">
                <a:latin typeface="Arial"/>
                <a:cs typeface="Arial"/>
              </a:rPr>
              <a:t>, </a:t>
            </a:r>
            <a:r>
              <a:rPr sz="2000" spc="10" dirty="0">
                <a:latin typeface="Arial"/>
                <a:cs typeface="Arial"/>
              </a:rPr>
              <a:t>il </a:t>
            </a:r>
            <a:r>
              <a:rPr sz="2000" spc="-95" dirty="0">
                <a:latin typeface="Arial"/>
                <a:cs typeface="Arial"/>
              </a:rPr>
              <a:t>en </a:t>
            </a:r>
            <a:r>
              <a:rPr sz="2000" spc="-105" dirty="0">
                <a:latin typeface="Arial"/>
                <a:cs typeface="Arial"/>
              </a:rPr>
              <a:t>conserve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2  </a:t>
            </a:r>
            <a:r>
              <a:rPr sz="2000" spc="-95" dirty="0">
                <a:latin typeface="Arial"/>
                <a:cs typeface="Arial"/>
              </a:rPr>
              <a:t>en </a:t>
            </a:r>
            <a:r>
              <a:rPr sz="2000" spc="-130" dirty="0">
                <a:latin typeface="Arial"/>
                <a:cs typeface="Arial"/>
              </a:rPr>
              <a:t>classe </a:t>
            </a:r>
            <a:r>
              <a:rPr sz="2000" spc="-85" dirty="0">
                <a:latin typeface="Arial"/>
                <a:cs typeface="Arial"/>
              </a:rPr>
              <a:t>de </a:t>
            </a:r>
            <a:r>
              <a:rPr sz="2000" spc="-40" dirty="0">
                <a:latin typeface="Arial"/>
                <a:cs typeface="Arial"/>
              </a:rPr>
              <a:t>terminale </a:t>
            </a:r>
            <a:r>
              <a:rPr sz="2000" spc="-60" dirty="0">
                <a:latin typeface="Arial"/>
                <a:cs typeface="Arial"/>
              </a:rPr>
              <a:t>(6h </a:t>
            </a:r>
            <a:r>
              <a:rPr sz="2000" spc="-40" dirty="0">
                <a:latin typeface="Arial"/>
                <a:cs typeface="Arial"/>
              </a:rPr>
              <a:t>pour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chacun)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731668" y="80746"/>
            <a:ext cx="5238750" cy="523875"/>
          </a:xfrm>
          <a:custGeom>
            <a:avLst/>
            <a:gdLst/>
            <a:ahLst/>
            <a:cxnLst/>
            <a:rect l="l" t="t" r="r" b="b"/>
            <a:pathLst>
              <a:path w="5238750" h="523875">
                <a:moveTo>
                  <a:pt x="0" y="523875"/>
                </a:moveTo>
                <a:lnTo>
                  <a:pt x="5238750" y="523875"/>
                </a:lnTo>
                <a:lnTo>
                  <a:pt x="5238750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140335">
              <a:spcBef>
                <a:spcPts val="600"/>
              </a:spcBef>
            </a:pPr>
            <a:r>
              <a:rPr lang="fr-FR" sz="2400" dirty="0">
                <a:solidFill>
                  <a:srgbClr val="FFFFFF"/>
                </a:solidFill>
                <a:latin typeface="Arial Black"/>
                <a:cs typeface="Arial Black"/>
              </a:rPr>
              <a:t>Voie</a:t>
            </a:r>
            <a:r>
              <a:rPr lang="fr-FR" sz="24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2400" spc="25" dirty="0">
                <a:solidFill>
                  <a:srgbClr val="FFFFFF"/>
                </a:solidFill>
                <a:latin typeface="Arial Black"/>
                <a:cs typeface="Arial Black"/>
              </a:rPr>
              <a:t>générale</a:t>
            </a:r>
            <a:endParaRPr lang="fr-FR" sz="2400" dirty="0">
              <a:latin typeface="Arial Black"/>
              <a:cs typeface="Arial Black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3591019" y="199779"/>
            <a:ext cx="5381625" cy="457200"/>
          </a:xfrm>
          <a:custGeom>
            <a:avLst/>
            <a:gdLst/>
            <a:ahLst/>
            <a:cxnLst/>
            <a:rect l="l" t="t" r="r" b="b"/>
            <a:pathLst>
              <a:path w="5381625" h="457200">
                <a:moveTo>
                  <a:pt x="0" y="457200"/>
                </a:moveTo>
                <a:lnTo>
                  <a:pt x="5381625" y="457200"/>
                </a:lnTo>
                <a:lnTo>
                  <a:pt x="53816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r>
              <a:rPr lang="fr-FR" sz="2800" b="1" dirty="0">
                <a:solidFill>
                  <a:schemeClr val="bg1"/>
                </a:solidFill>
              </a:rPr>
              <a:t>Choix des spécialités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176247" y="5778562"/>
            <a:ext cx="4693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200" dirty="0" smtClean="0"/>
              <a:t>(LLCE </a:t>
            </a:r>
            <a:r>
              <a:rPr lang="fr-FR" sz="1200" dirty="0"/>
              <a:t>: Langue et Littérature en Culture Etrangère) </a:t>
            </a:r>
          </a:p>
          <a:p>
            <a:pPr lvl="1"/>
            <a:r>
              <a:rPr lang="fr-FR" sz="1200" dirty="0"/>
              <a:t>(HGGSP: Histoire géographie géopolitique sciences politiques)</a:t>
            </a:r>
          </a:p>
          <a:p>
            <a:pPr lvl="1"/>
            <a:r>
              <a:rPr lang="fr-FR" sz="1200" dirty="0"/>
              <a:t>(EPPCS: Education Physique Pratiques et Culture Sportives)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4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BA2F956-3F6B-4DC8-992A-FABD8F08FF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2480" y="1022211"/>
            <a:ext cx="1334232" cy="17619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EB14E61-BA30-4C5D-85DA-7450FAD3E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7" y="158219"/>
            <a:ext cx="1657042" cy="15741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6FEE9BA-9F1D-47EB-BDFD-F008D791C351}"/>
              </a:ext>
            </a:extLst>
          </p:cNvPr>
          <p:cNvSpPr txBox="1"/>
          <p:nvPr/>
        </p:nvSpPr>
        <p:spPr>
          <a:xfrm>
            <a:off x="2009859" y="314325"/>
            <a:ext cx="7943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Réussir par la voie technologique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FFF3D29-096D-4042-AE51-11DD984B10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50" y="314325"/>
            <a:ext cx="1700473" cy="1700473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67497" y="2641512"/>
            <a:ext cx="5600000" cy="40126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588138" y="2014798"/>
            <a:ext cx="220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Formation post bac:</a:t>
            </a:r>
          </a:p>
          <a:p>
            <a:r>
              <a:rPr lang="fr-FR" dirty="0"/>
              <a:t>BTS ….</a:t>
            </a:r>
          </a:p>
        </p:txBody>
      </p:sp>
    </p:spTree>
    <p:extLst>
      <p:ext uri="{BB962C8B-B14F-4D97-AF65-F5344CB8AC3E}">
        <p14:creationId xmlns:p14="http://schemas.microsoft.com/office/powerpoint/2010/main" val="5164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81337"/>
            <a:ext cx="10515600" cy="693138"/>
          </a:xfrm>
          <a:prstGeom prst="rect">
            <a:avLst/>
          </a:prstGeom>
        </p:spPr>
        <p:txBody>
          <a:bodyPr vert="horz" wrap="square" lIns="0" tIns="1587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84505">
              <a:lnSpc>
                <a:spcPct val="100000"/>
              </a:lnSpc>
              <a:spcBef>
                <a:spcPts val="125"/>
              </a:spcBef>
            </a:pPr>
            <a:r>
              <a:rPr spc="-5" dirty="0"/>
              <a:t>BACCALAURÉAT</a:t>
            </a:r>
            <a:r>
              <a:rPr spc="55" dirty="0"/>
              <a:t> </a:t>
            </a:r>
            <a:r>
              <a:rPr spc="30" dirty="0"/>
              <a:t>2021</a:t>
            </a:r>
          </a:p>
        </p:txBody>
      </p:sp>
      <p:sp>
        <p:nvSpPr>
          <p:cNvPr id="3" name="object 3"/>
          <p:cNvSpPr/>
          <p:nvPr/>
        </p:nvSpPr>
        <p:spPr>
          <a:xfrm>
            <a:off x="2171700" y="638176"/>
            <a:ext cx="5257800" cy="54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5026" y="581026"/>
            <a:ext cx="5400675" cy="75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2649" y="619126"/>
            <a:ext cx="6610351" cy="523875"/>
          </a:xfrm>
          <a:custGeom>
            <a:avLst/>
            <a:gdLst/>
            <a:ahLst/>
            <a:cxnLst/>
            <a:rect l="l" t="t" r="r" b="b"/>
            <a:pathLst>
              <a:path w="5238750" h="523875">
                <a:moveTo>
                  <a:pt x="0" y="523875"/>
                </a:moveTo>
                <a:lnTo>
                  <a:pt x="5238750" y="523875"/>
                </a:lnTo>
                <a:lnTo>
                  <a:pt x="5238750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6526" y="1114425"/>
            <a:ext cx="6124575" cy="47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7951" y="1066801"/>
            <a:ext cx="6162675" cy="657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7476" y="1095375"/>
            <a:ext cx="7278376" cy="457200"/>
          </a:xfrm>
          <a:custGeom>
            <a:avLst/>
            <a:gdLst/>
            <a:ahLst/>
            <a:cxnLst/>
            <a:rect l="l" t="t" r="r" b="b"/>
            <a:pathLst>
              <a:path w="6105525" h="457200">
                <a:moveTo>
                  <a:pt x="0" y="457200"/>
                </a:moveTo>
                <a:lnTo>
                  <a:pt x="6105525" y="457200"/>
                </a:lnTo>
                <a:lnTo>
                  <a:pt x="61055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71700" y="596892"/>
            <a:ext cx="8965185" cy="92076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40335">
              <a:spcBef>
                <a:spcPts val="600"/>
              </a:spcBef>
            </a:pPr>
            <a:r>
              <a:rPr sz="2750" spc="2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750" spc="10" dirty="0">
                <a:solidFill>
                  <a:srgbClr val="FFFFFF"/>
                </a:solidFill>
                <a:latin typeface="Arial Black"/>
                <a:cs typeface="Arial Black"/>
              </a:rPr>
              <a:t>nouvelle </a:t>
            </a:r>
            <a:r>
              <a:rPr sz="2750" dirty="0" err="1">
                <a:solidFill>
                  <a:srgbClr val="FFFFFF"/>
                </a:solidFill>
                <a:latin typeface="Arial Black"/>
                <a:cs typeface="Arial Black"/>
              </a:rPr>
              <a:t>voie</a:t>
            </a:r>
            <a:r>
              <a:rPr sz="275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2750" spc="25" dirty="0">
                <a:solidFill>
                  <a:srgbClr val="FFFFFF"/>
                </a:solidFill>
                <a:latin typeface="Arial Black"/>
                <a:cs typeface="Arial Black"/>
              </a:rPr>
              <a:t>technologique</a:t>
            </a:r>
            <a:endParaRPr sz="2750" dirty="0">
              <a:latin typeface="Arial Black"/>
              <a:cs typeface="Arial Black"/>
            </a:endParaRPr>
          </a:p>
          <a:p>
            <a:pPr marL="657860">
              <a:spcBef>
                <a:spcPts val="420"/>
              </a:spcBef>
            </a:pP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Volume </a:t>
            </a:r>
            <a:r>
              <a:rPr sz="2400" spc="5" dirty="0" err="1">
                <a:solidFill>
                  <a:srgbClr val="FFFFFF"/>
                </a:solidFill>
                <a:latin typeface="Arial Black"/>
                <a:cs typeface="Arial Black"/>
              </a:rPr>
              <a:t>horaire</a:t>
            </a:r>
            <a:r>
              <a:rPr lang="fr-FR" sz="24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2400" spc="10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400" spc="-15" dirty="0" err="1">
                <a:solidFill>
                  <a:srgbClr val="FFFFFF"/>
                </a:solidFill>
                <a:latin typeface="Arial Black"/>
                <a:cs typeface="Arial Black"/>
              </a:rPr>
              <a:t>voie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2400" spc="-5" dirty="0">
                <a:solidFill>
                  <a:srgbClr val="FFFFFF"/>
                </a:solidFill>
                <a:latin typeface="Arial Black"/>
                <a:cs typeface="Arial Black"/>
              </a:rPr>
              <a:t>technologique</a:t>
            </a:r>
            <a:endParaRPr sz="2400" dirty="0">
              <a:latin typeface="Arial Black"/>
              <a:cs typeface="Arial Black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FBCB0F9-94EE-4923-9D82-E4C48AE75C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07"/>
            <a:ext cx="1887523" cy="1793147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xmlns="" id="{C09344DA-C505-4AD2-B3A6-1CAE06E20D2B}"/>
              </a:ext>
            </a:extLst>
          </p:cNvPr>
          <p:cNvSpPr/>
          <p:nvPr/>
        </p:nvSpPr>
        <p:spPr>
          <a:xfrm>
            <a:off x="1757362" y="1944708"/>
            <a:ext cx="8677275" cy="3771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D4AD690-009B-4254-ADD2-7B06F44CCC5A}"/>
              </a:ext>
            </a:extLst>
          </p:cNvPr>
          <p:cNvSpPr txBox="1"/>
          <p:nvPr/>
        </p:nvSpPr>
        <p:spPr>
          <a:xfrm>
            <a:off x="6780693" y="2456313"/>
            <a:ext cx="73795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14h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94AF69A-3EE0-47CD-A550-28D877FD12BA}"/>
              </a:ext>
            </a:extLst>
          </p:cNvPr>
          <p:cNvSpPr txBox="1"/>
          <p:nvPr/>
        </p:nvSpPr>
        <p:spPr>
          <a:xfrm>
            <a:off x="8810626" y="2456313"/>
            <a:ext cx="104358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13h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DA5AD8D-BC66-4F2C-ACFE-9137176191F1}"/>
              </a:ext>
            </a:extLst>
          </p:cNvPr>
          <p:cNvSpPr txBox="1"/>
          <p:nvPr/>
        </p:nvSpPr>
        <p:spPr>
          <a:xfrm>
            <a:off x="6383044" y="3374104"/>
            <a:ext cx="152603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29h ou 32h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F68E6302-36BD-485E-8B87-C36D5342C025}"/>
              </a:ext>
            </a:extLst>
          </p:cNvPr>
          <p:cNvSpPr txBox="1"/>
          <p:nvPr/>
        </p:nvSpPr>
        <p:spPr>
          <a:xfrm>
            <a:off x="8673483" y="3383571"/>
            <a:ext cx="138644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29h ou 31h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288DA7B-D2C4-41AA-92EE-9BAA12E7B56E}"/>
              </a:ext>
            </a:extLst>
          </p:cNvPr>
          <p:cNvSpPr txBox="1"/>
          <p:nvPr/>
        </p:nvSpPr>
        <p:spPr>
          <a:xfrm>
            <a:off x="6463871" y="2941030"/>
            <a:ext cx="152603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15h ou 18h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283741-163D-42C5-86A1-A0FF55D345C2}"/>
              </a:ext>
            </a:extLst>
          </p:cNvPr>
          <p:cNvSpPr txBox="1"/>
          <p:nvPr/>
        </p:nvSpPr>
        <p:spPr>
          <a:xfrm>
            <a:off x="8533894" y="2919942"/>
            <a:ext cx="152603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16h ou 18h</a:t>
            </a:r>
          </a:p>
        </p:txBody>
      </p:sp>
    </p:spTree>
    <p:extLst>
      <p:ext uri="{BB962C8B-B14F-4D97-AF65-F5344CB8AC3E}">
        <p14:creationId xmlns:p14="http://schemas.microsoft.com/office/powerpoint/2010/main" val="40540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FBCB0F9-94EE-4923-9D82-E4C48AE75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7523" cy="1793147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xmlns="" id="{0DAC97BF-2B50-43F2-B41C-C93B717F745C}"/>
              </a:ext>
            </a:extLst>
          </p:cNvPr>
          <p:cNvSpPr/>
          <p:nvPr/>
        </p:nvSpPr>
        <p:spPr>
          <a:xfrm>
            <a:off x="2124566" y="298811"/>
            <a:ext cx="5257800" cy="542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xmlns="" id="{755E82DC-EBC1-4A53-B2C9-BFC7A943EAC4}"/>
              </a:ext>
            </a:extLst>
          </p:cNvPr>
          <p:cNvSpPr/>
          <p:nvPr/>
        </p:nvSpPr>
        <p:spPr>
          <a:xfrm>
            <a:off x="2057892" y="241661"/>
            <a:ext cx="5400675" cy="75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6AE12C68-2F13-4536-8568-E4EF9E357D2F}"/>
              </a:ext>
            </a:extLst>
          </p:cNvPr>
          <p:cNvSpPr/>
          <p:nvPr/>
        </p:nvSpPr>
        <p:spPr>
          <a:xfrm>
            <a:off x="2105515" y="279761"/>
            <a:ext cx="6610351" cy="523875"/>
          </a:xfrm>
          <a:custGeom>
            <a:avLst/>
            <a:gdLst/>
            <a:ahLst/>
            <a:cxnLst/>
            <a:rect l="l" t="t" r="r" b="b"/>
            <a:pathLst>
              <a:path w="5238750" h="523875">
                <a:moveTo>
                  <a:pt x="0" y="523875"/>
                </a:moveTo>
                <a:lnTo>
                  <a:pt x="5238750" y="523875"/>
                </a:lnTo>
                <a:lnTo>
                  <a:pt x="5238750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xmlns="" id="{4CFAEC10-4C46-40FA-9B01-DFD120A80C27}"/>
              </a:ext>
            </a:extLst>
          </p:cNvPr>
          <p:cNvSpPr/>
          <p:nvPr/>
        </p:nvSpPr>
        <p:spPr>
          <a:xfrm>
            <a:off x="2629392" y="775060"/>
            <a:ext cx="6124575" cy="476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xmlns="" id="{01297423-1863-4A42-AFEC-CF9896D641C6}"/>
              </a:ext>
            </a:extLst>
          </p:cNvPr>
          <p:cNvSpPr/>
          <p:nvPr/>
        </p:nvSpPr>
        <p:spPr>
          <a:xfrm>
            <a:off x="2600817" y="727436"/>
            <a:ext cx="6162675" cy="657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xmlns="" id="{6842E3FE-CE30-4F4A-B229-0B17E44BBAC2}"/>
              </a:ext>
            </a:extLst>
          </p:cNvPr>
          <p:cNvSpPr/>
          <p:nvPr/>
        </p:nvSpPr>
        <p:spPr>
          <a:xfrm>
            <a:off x="2610341" y="756010"/>
            <a:ext cx="8315325" cy="457200"/>
          </a:xfrm>
          <a:custGeom>
            <a:avLst/>
            <a:gdLst/>
            <a:ahLst/>
            <a:cxnLst/>
            <a:rect l="l" t="t" r="r" b="b"/>
            <a:pathLst>
              <a:path w="6105525" h="457200">
                <a:moveTo>
                  <a:pt x="0" y="457200"/>
                </a:moveTo>
                <a:lnTo>
                  <a:pt x="6105525" y="457200"/>
                </a:lnTo>
                <a:lnTo>
                  <a:pt x="61055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xmlns="" id="{E3ABFBE3-8F05-483E-826A-F686A823FFDF}"/>
              </a:ext>
            </a:extLst>
          </p:cNvPr>
          <p:cNvSpPr txBox="1"/>
          <p:nvPr/>
        </p:nvSpPr>
        <p:spPr>
          <a:xfrm>
            <a:off x="2331759" y="257527"/>
            <a:ext cx="8965185" cy="92076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40335">
              <a:spcBef>
                <a:spcPts val="600"/>
              </a:spcBef>
            </a:pPr>
            <a:r>
              <a:rPr sz="2750" spc="2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750" dirty="0" err="1">
                <a:solidFill>
                  <a:srgbClr val="FFFFFF"/>
                </a:solidFill>
                <a:latin typeface="Arial Black"/>
                <a:cs typeface="Arial Black"/>
              </a:rPr>
              <a:t>voie</a:t>
            </a:r>
            <a:r>
              <a:rPr sz="275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2750" spc="25" dirty="0">
                <a:solidFill>
                  <a:srgbClr val="FFFFFF"/>
                </a:solidFill>
                <a:latin typeface="Arial Black"/>
                <a:cs typeface="Arial Black"/>
              </a:rPr>
              <a:t>technologique</a:t>
            </a:r>
            <a:endParaRPr sz="2750" dirty="0">
              <a:latin typeface="Arial Black"/>
              <a:cs typeface="Arial Black"/>
            </a:endParaRPr>
          </a:p>
          <a:p>
            <a:pPr marL="657860">
              <a:spcBef>
                <a:spcPts val="420"/>
              </a:spcBef>
            </a:pPr>
            <a:r>
              <a:rPr lang="fr-FR" sz="2400" spc="-30" dirty="0">
                <a:solidFill>
                  <a:srgbClr val="FFFFFF"/>
                </a:solidFill>
                <a:latin typeface="Arial Black"/>
                <a:cs typeface="Arial Black"/>
              </a:rPr>
              <a:t>Enseignements communs du cycle terminal</a:t>
            </a:r>
            <a:endParaRPr sz="2400" dirty="0">
              <a:latin typeface="Arial Black"/>
              <a:cs typeface="Arial Black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653059AB-FD1B-4271-BA16-0970AD284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79551"/>
              </p:ext>
            </p:extLst>
          </p:nvPr>
        </p:nvGraphicFramePr>
        <p:xfrm>
          <a:off x="1887523" y="1492619"/>
          <a:ext cx="9509712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2605">
                  <a:extLst>
                    <a:ext uri="{9D8B030D-6E8A-4147-A177-3AD203B41FA5}">
                      <a16:colId xmlns:a16="http://schemas.microsoft.com/office/drawing/2014/main" xmlns="" val="3714338292"/>
                    </a:ext>
                  </a:extLst>
                </a:gridCol>
                <a:gridCol w="2556769">
                  <a:extLst>
                    <a:ext uri="{9D8B030D-6E8A-4147-A177-3AD203B41FA5}">
                      <a16:colId xmlns:a16="http://schemas.microsoft.com/office/drawing/2014/main" xmlns="" val="3446201589"/>
                    </a:ext>
                  </a:extLst>
                </a:gridCol>
                <a:gridCol w="2370338">
                  <a:extLst>
                    <a:ext uri="{9D8B030D-6E8A-4147-A177-3AD203B41FA5}">
                      <a16:colId xmlns:a16="http://schemas.microsoft.com/office/drawing/2014/main" xmlns="" val="1185819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Enseignements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Horaires 1ères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Horaires terminales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9730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Français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902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77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Histoire géographie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807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Enseignement moral et civique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40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Langues vivantes A et B et enseignement technologique en langue vivante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417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Education physique et sportive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884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Mathématiques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1875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14h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13h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235032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Enseignements optionnels : arts, EPS, langues des signes, langue vivante C, Langues et civilisations de l’antiquité (LCA), Droit et grands enjeux du monde contemporain (DGEMC)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613326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Accompagnement personnalisé – selon les besoins des élèves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0179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Accompagnement au choix d’orientation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1699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5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42369"/>
            <a:ext cx="10515600" cy="4534594"/>
          </a:xfrm>
        </p:spPr>
        <p:txBody>
          <a:bodyPr/>
          <a:lstStyle/>
          <a:p>
            <a:pPr lvl="1"/>
            <a:r>
              <a:rPr lang="fr-FR" sz="1800" b="1" u="sng" dirty="0"/>
              <a:t>Bac STMG</a:t>
            </a:r>
          </a:p>
          <a:p>
            <a:pPr marL="457200" lvl="1" indent="0">
              <a:buNone/>
            </a:pPr>
            <a:r>
              <a:rPr lang="fr-FR" sz="1800" dirty="0"/>
              <a:t>   - Gestion et finance </a:t>
            </a:r>
            <a:r>
              <a:rPr lang="fr-FR" sz="1800" b="1" dirty="0">
                <a:solidFill>
                  <a:srgbClr val="7030A0"/>
                </a:solidFill>
              </a:rPr>
              <a:t>2-3-6</a:t>
            </a:r>
          </a:p>
          <a:p>
            <a:pPr marL="457200" lvl="1" indent="0">
              <a:buNone/>
            </a:pPr>
            <a:r>
              <a:rPr lang="fr-FR" sz="1800" dirty="0"/>
              <a:t>   - Mercatique (marketing) </a:t>
            </a:r>
            <a:r>
              <a:rPr lang="fr-FR" sz="1800" b="1" dirty="0">
                <a:solidFill>
                  <a:srgbClr val="7030A0"/>
                </a:solidFill>
              </a:rPr>
              <a:t>2-3-5-6</a:t>
            </a:r>
          </a:p>
          <a:p>
            <a:pPr marL="457200" lvl="1" indent="0">
              <a:buNone/>
            </a:pPr>
            <a:r>
              <a:rPr lang="fr-FR" sz="1800" dirty="0"/>
              <a:t>   - Ressources humaines et communication </a:t>
            </a:r>
            <a:r>
              <a:rPr lang="fr-FR" sz="1800" b="1" dirty="0">
                <a:solidFill>
                  <a:srgbClr val="7030A0"/>
                </a:solidFill>
              </a:rPr>
              <a:t>2-3-5-6</a:t>
            </a:r>
          </a:p>
          <a:p>
            <a:pPr marL="457200" lvl="1" indent="0">
              <a:buNone/>
            </a:pPr>
            <a:r>
              <a:rPr lang="fr-FR" sz="1800" dirty="0"/>
              <a:t>   - Systèmes d’information de gestion </a:t>
            </a:r>
            <a:r>
              <a:rPr lang="fr-FR" sz="1800" b="1" dirty="0">
                <a:solidFill>
                  <a:srgbClr val="7030A0"/>
                </a:solidFill>
              </a:rPr>
              <a:t>2</a:t>
            </a:r>
          </a:p>
          <a:p>
            <a:pPr lvl="1"/>
            <a:r>
              <a:rPr lang="fr-FR" sz="1800" b="1" u="sng" dirty="0"/>
              <a:t>Bac STI2D</a:t>
            </a:r>
          </a:p>
          <a:p>
            <a:pPr marL="457200" lvl="1" indent="0">
              <a:buNone/>
            </a:pPr>
            <a:r>
              <a:rPr lang="fr-FR" sz="1800" dirty="0"/>
              <a:t>    - Architecture et construction </a:t>
            </a:r>
            <a:r>
              <a:rPr lang="fr-FR" sz="1800" b="1" dirty="0">
                <a:solidFill>
                  <a:srgbClr val="7030A0"/>
                </a:solidFill>
              </a:rPr>
              <a:t>1</a:t>
            </a:r>
          </a:p>
          <a:p>
            <a:pPr marL="457200" lvl="1" indent="0">
              <a:buNone/>
            </a:pPr>
            <a:r>
              <a:rPr lang="fr-FR" sz="1800" dirty="0"/>
              <a:t>    - Innovation technologique et éco-conception </a:t>
            </a:r>
            <a:r>
              <a:rPr lang="fr-FR" sz="1800" b="1" dirty="0">
                <a:solidFill>
                  <a:srgbClr val="7030A0"/>
                </a:solidFill>
              </a:rPr>
              <a:t>1</a:t>
            </a:r>
          </a:p>
          <a:p>
            <a:pPr marL="457200" lvl="1" indent="0">
              <a:buNone/>
            </a:pPr>
            <a:r>
              <a:rPr lang="fr-FR" sz="1800" dirty="0"/>
              <a:t>    - Energies et environnement </a:t>
            </a:r>
            <a:r>
              <a:rPr lang="fr-FR" sz="1800" b="1" dirty="0">
                <a:solidFill>
                  <a:srgbClr val="7030A0"/>
                </a:solidFill>
              </a:rPr>
              <a:t>1</a:t>
            </a:r>
          </a:p>
          <a:p>
            <a:pPr marL="457200" lvl="1" indent="0">
              <a:buNone/>
            </a:pPr>
            <a:r>
              <a:rPr lang="fr-FR" sz="1800" dirty="0"/>
              <a:t>    - Systèmes d’information et numérique </a:t>
            </a:r>
            <a:r>
              <a:rPr lang="fr-FR" sz="1800" b="1" dirty="0">
                <a:solidFill>
                  <a:srgbClr val="7030A0"/>
                </a:solidFill>
              </a:rPr>
              <a:t>1</a:t>
            </a:r>
          </a:p>
          <a:p>
            <a:pPr lvl="1"/>
            <a:r>
              <a:rPr lang="fr-FR" sz="1800" b="1" u="sng" dirty="0"/>
              <a:t>Bac STL </a:t>
            </a:r>
            <a:r>
              <a:rPr lang="fr-FR" sz="1800" dirty="0"/>
              <a:t>spécialité biotechnologies </a:t>
            </a:r>
            <a:r>
              <a:rPr lang="fr-FR" sz="1800" b="1" dirty="0">
                <a:solidFill>
                  <a:srgbClr val="7030A0"/>
                </a:solidFill>
              </a:rPr>
              <a:t>1</a:t>
            </a:r>
          </a:p>
          <a:p>
            <a:pPr lvl="1"/>
            <a:r>
              <a:rPr lang="fr-FR" sz="1800" b="1" u="sng" dirty="0"/>
              <a:t>Bac ST2S</a:t>
            </a:r>
            <a:r>
              <a:rPr lang="fr-FR" sz="1800" dirty="0"/>
              <a:t>   </a:t>
            </a:r>
            <a:r>
              <a:rPr lang="fr-FR" sz="1800" b="1" dirty="0">
                <a:solidFill>
                  <a:srgbClr val="7030A0"/>
                </a:solidFill>
              </a:rPr>
              <a:t>1</a:t>
            </a:r>
          </a:p>
          <a:p>
            <a:pPr lvl="1"/>
            <a:r>
              <a:rPr lang="fr-FR" sz="1800" b="1" u="sng" dirty="0"/>
              <a:t>Bac STAV</a:t>
            </a:r>
            <a:r>
              <a:rPr lang="fr-FR" sz="1800" dirty="0"/>
              <a:t>    </a:t>
            </a:r>
            <a:r>
              <a:rPr lang="fr-FR" sz="1800" b="1" dirty="0">
                <a:solidFill>
                  <a:srgbClr val="7030A0"/>
                </a:solidFill>
              </a:rPr>
              <a:t>7</a:t>
            </a:r>
          </a:p>
          <a:p>
            <a:pPr lvl="1"/>
            <a:endParaRPr lang="fr-FR" sz="1800" b="1" u="sng" dirty="0"/>
          </a:p>
          <a:p>
            <a:pPr lvl="1"/>
            <a:endParaRPr lang="fr-FR" sz="1800" b="1" dirty="0">
              <a:solidFill>
                <a:srgbClr val="7030A0"/>
              </a:solidFill>
            </a:endParaRPr>
          </a:p>
          <a:p>
            <a:pPr lvl="1"/>
            <a:endParaRPr lang="fr-FR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B356D71-6D0C-42F3-A2B2-FFA448DAD2C5}"/>
              </a:ext>
            </a:extLst>
          </p:cNvPr>
          <p:cNvSpPr txBox="1"/>
          <p:nvPr/>
        </p:nvSpPr>
        <p:spPr>
          <a:xfrm>
            <a:off x="731668" y="798990"/>
            <a:ext cx="10203402" cy="7386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</a:rPr>
              <a:t>1- LGT Réaumur – LAVAL		4- LGT R. VADEPIED – EVRON	7- Agri Campus - LAVAL</a:t>
            </a:r>
          </a:p>
          <a:p>
            <a:r>
              <a:rPr lang="fr-FR" sz="1400" b="1" dirty="0">
                <a:solidFill>
                  <a:srgbClr val="7030A0"/>
                </a:solidFill>
              </a:rPr>
              <a:t>2- LGT Rousseau – LAVAL		5 - LGT Victor Hugo -  CHATEAU-GONTIER	</a:t>
            </a:r>
          </a:p>
          <a:p>
            <a:r>
              <a:rPr lang="fr-FR" sz="1400" b="1" dirty="0">
                <a:solidFill>
                  <a:srgbClr val="7030A0"/>
                </a:solidFill>
              </a:rPr>
              <a:t>3- LGT Paré – Laval		6- LGT Lavoisier- MAYENNE</a:t>
            </a:r>
          </a:p>
        </p:txBody>
      </p:sp>
      <p:sp>
        <p:nvSpPr>
          <p:cNvPr id="8" name="object 5"/>
          <p:cNvSpPr/>
          <p:nvPr/>
        </p:nvSpPr>
        <p:spPr>
          <a:xfrm>
            <a:off x="731668" y="80746"/>
            <a:ext cx="5238750" cy="523875"/>
          </a:xfrm>
          <a:custGeom>
            <a:avLst/>
            <a:gdLst/>
            <a:ahLst/>
            <a:cxnLst/>
            <a:rect l="l" t="t" r="r" b="b"/>
            <a:pathLst>
              <a:path w="5238750" h="523875">
                <a:moveTo>
                  <a:pt x="0" y="523875"/>
                </a:moveTo>
                <a:lnTo>
                  <a:pt x="5238750" y="523875"/>
                </a:lnTo>
                <a:lnTo>
                  <a:pt x="5238750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140335">
              <a:spcBef>
                <a:spcPts val="600"/>
              </a:spcBef>
            </a:pPr>
            <a:r>
              <a:rPr lang="fr-FR" sz="2400" dirty="0">
                <a:solidFill>
                  <a:srgbClr val="FFFFFF"/>
                </a:solidFill>
                <a:latin typeface="Arial Black"/>
                <a:cs typeface="Arial Black"/>
              </a:rPr>
              <a:t>Voie</a:t>
            </a:r>
            <a:r>
              <a:rPr lang="fr-FR" sz="24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2400" spc="25" dirty="0">
                <a:solidFill>
                  <a:srgbClr val="FFFFFF"/>
                </a:solidFill>
                <a:latin typeface="Arial Black"/>
                <a:cs typeface="Arial Black"/>
              </a:rPr>
              <a:t>technologique</a:t>
            </a:r>
            <a:endParaRPr lang="fr-FR" sz="2400" dirty="0">
              <a:latin typeface="Arial Black"/>
              <a:cs typeface="Arial Black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4382871" y="256579"/>
            <a:ext cx="5381625" cy="457200"/>
          </a:xfrm>
          <a:custGeom>
            <a:avLst/>
            <a:gdLst/>
            <a:ahLst/>
            <a:cxnLst/>
            <a:rect l="l" t="t" r="r" b="b"/>
            <a:pathLst>
              <a:path w="5381625" h="457200">
                <a:moveTo>
                  <a:pt x="0" y="457200"/>
                </a:moveTo>
                <a:lnTo>
                  <a:pt x="5381625" y="457200"/>
                </a:lnTo>
                <a:lnTo>
                  <a:pt x="53816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r>
              <a:rPr lang="fr-FR" sz="2800" b="1" dirty="0">
                <a:solidFill>
                  <a:schemeClr val="bg1"/>
                </a:solidFill>
              </a:rPr>
              <a:t>Choix des spécialités</a:t>
            </a:r>
            <a:endParaRPr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FBCB0F9-94EE-4923-9D82-E4C48AE75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7523" cy="1793147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xmlns="" id="{0DAC97BF-2B50-43F2-B41C-C93B717F745C}"/>
              </a:ext>
            </a:extLst>
          </p:cNvPr>
          <p:cNvSpPr/>
          <p:nvPr/>
        </p:nvSpPr>
        <p:spPr>
          <a:xfrm>
            <a:off x="2124566" y="298811"/>
            <a:ext cx="5257800" cy="542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xmlns="" id="{755E82DC-EBC1-4A53-B2C9-BFC7A943EAC4}"/>
              </a:ext>
            </a:extLst>
          </p:cNvPr>
          <p:cNvSpPr/>
          <p:nvPr/>
        </p:nvSpPr>
        <p:spPr>
          <a:xfrm>
            <a:off x="2057892" y="241661"/>
            <a:ext cx="5400675" cy="75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6AE12C68-2F13-4536-8568-E4EF9E357D2F}"/>
              </a:ext>
            </a:extLst>
          </p:cNvPr>
          <p:cNvSpPr/>
          <p:nvPr/>
        </p:nvSpPr>
        <p:spPr>
          <a:xfrm>
            <a:off x="2105515" y="279761"/>
            <a:ext cx="6610351" cy="523875"/>
          </a:xfrm>
          <a:custGeom>
            <a:avLst/>
            <a:gdLst/>
            <a:ahLst/>
            <a:cxnLst/>
            <a:rect l="l" t="t" r="r" b="b"/>
            <a:pathLst>
              <a:path w="5238750" h="523875">
                <a:moveTo>
                  <a:pt x="0" y="523875"/>
                </a:moveTo>
                <a:lnTo>
                  <a:pt x="5238750" y="523875"/>
                </a:lnTo>
                <a:lnTo>
                  <a:pt x="5238750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xmlns="" id="{4CFAEC10-4C46-40FA-9B01-DFD120A80C27}"/>
              </a:ext>
            </a:extLst>
          </p:cNvPr>
          <p:cNvSpPr/>
          <p:nvPr/>
        </p:nvSpPr>
        <p:spPr>
          <a:xfrm>
            <a:off x="2629392" y="775060"/>
            <a:ext cx="6124575" cy="476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xmlns="" id="{01297423-1863-4A42-AFEC-CF9896D641C6}"/>
              </a:ext>
            </a:extLst>
          </p:cNvPr>
          <p:cNvSpPr/>
          <p:nvPr/>
        </p:nvSpPr>
        <p:spPr>
          <a:xfrm>
            <a:off x="2600817" y="727436"/>
            <a:ext cx="6162675" cy="657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xmlns="" id="{6842E3FE-CE30-4F4A-B229-0B17E44BBAC2}"/>
              </a:ext>
            </a:extLst>
          </p:cNvPr>
          <p:cNvSpPr/>
          <p:nvPr/>
        </p:nvSpPr>
        <p:spPr>
          <a:xfrm>
            <a:off x="2610341" y="756010"/>
            <a:ext cx="8315325" cy="457200"/>
          </a:xfrm>
          <a:custGeom>
            <a:avLst/>
            <a:gdLst/>
            <a:ahLst/>
            <a:cxnLst/>
            <a:rect l="l" t="t" r="r" b="b"/>
            <a:pathLst>
              <a:path w="6105525" h="457200">
                <a:moveTo>
                  <a:pt x="0" y="457200"/>
                </a:moveTo>
                <a:lnTo>
                  <a:pt x="6105525" y="457200"/>
                </a:lnTo>
                <a:lnTo>
                  <a:pt x="61055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xmlns="" id="{E3ABFBE3-8F05-483E-826A-F686A823FFDF}"/>
              </a:ext>
            </a:extLst>
          </p:cNvPr>
          <p:cNvSpPr txBox="1"/>
          <p:nvPr/>
        </p:nvSpPr>
        <p:spPr>
          <a:xfrm>
            <a:off x="2331759" y="257527"/>
            <a:ext cx="8965185" cy="92076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40335">
              <a:spcBef>
                <a:spcPts val="600"/>
              </a:spcBef>
            </a:pPr>
            <a:r>
              <a:rPr sz="2750" spc="2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750" dirty="0" err="1">
                <a:solidFill>
                  <a:srgbClr val="FFFFFF"/>
                </a:solidFill>
                <a:latin typeface="Arial Black"/>
                <a:cs typeface="Arial Black"/>
              </a:rPr>
              <a:t>voie</a:t>
            </a:r>
            <a:r>
              <a:rPr sz="275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2750" spc="25" dirty="0">
                <a:solidFill>
                  <a:srgbClr val="FFFFFF"/>
                </a:solidFill>
                <a:latin typeface="Arial Black"/>
                <a:cs typeface="Arial Black"/>
              </a:rPr>
              <a:t>technologique</a:t>
            </a:r>
            <a:endParaRPr sz="2750" dirty="0">
              <a:latin typeface="Arial Black"/>
              <a:cs typeface="Arial Black"/>
            </a:endParaRPr>
          </a:p>
          <a:p>
            <a:pPr marL="657860">
              <a:spcBef>
                <a:spcPts val="420"/>
              </a:spcBef>
            </a:pPr>
            <a:r>
              <a:rPr lang="fr-FR" sz="2400" spc="-30" dirty="0">
                <a:solidFill>
                  <a:srgbClr val="FFFFFF"/>
                </a:solidFill>
                <a:latin typeface="Arial Black"/>
                <a:cs typeface="Arial Black"/>
              </a:rPr>
              <a:t>Enseignements de spécialités du cycle terminal</a:t>
            </a:r>
            <a:endParaRPr sz="2400" dirty="0">
              <a:latin typeface="Arial Black"/>
              <a:cs typeface="Arial Black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653059AB-FD1B-4271-BA16-0970AD284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85025"/>
              </p:ext>
            </p:extLst>
          </p:nvPr>
        </p:nvGraphicFramePr>
        <p:xfrm>
          <a:off x="1830836" y="1464045"/>
          <a:ext cx="9506291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184">
                  <a:extLst>
                    <a:ext uri="{9D8B030D-6E8A-4147-A177-3AD203B41FA5}">
                      <a16:colId xmlns:a16="http://schemas.microsoft.com/office/drawing/2014/main" xmlns="" val="3714338292"/>
                    </a:ext>
                  </a:extLst>
                </a:gridCol>
                <a:gridCol w="2556769">
                  <a:extLst>
                    <a:ext uri="{9D8B030D-6E8A-4147-A177-3AD203B41FA5}">
                      <a16:colId xmlns:a16="http://schemas.microsoft.com/office/drawing/2014/main" xmlns="" val="3446201589"/>
                    </a:ext>
                  </a:extLst>
                </a:gridCol>
                <a:gridCol w="2370338">
                  <a:extLst>
                    <a:ext uri="{9D8B030D-6E8A-4147-A177-3AD203B41FA5}">
                      <a16:colId xmlns:a16="http://schemas.microsoft.com/office/drawing/2014/main" xmlns="" val="1185819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Enseignements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Horaires 1ères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Horaires terminales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9730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STMG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902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Sciences de gestion et numérique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77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807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Droit et économie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40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Management, sciences de gestion et numérique avec 1 enseignement spécifique parmi : gestion et finance ; mercatique (marketing) ; ressources humaines et communication ; systèmes d'information de gestion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417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15h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16h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235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6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FBCB0F9-94EE-4923-9D82-E4C48AE75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7523" cy="1793147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xmlns="" id="{0DAC97BF-2B50-43F2-B41C-C93B717F745C}"/>
              </a:ext>
            </a:extLst>
          </p:cNvPr>
          <p:cNvSpPr/>
          <p:nvPr/>
        </p:nvSpPr>
        <p:spPr>
          <a:xfrm>
            <a:off x="2124566" y="298811"/>
            <a:ext cx="5257800" cy="542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xmlns="" id="{755E82DC-EBC1-4A53-B2C9-BFC7A943EAC4}"/>
              </a:ext>
            </a:extLst>
          </p:cNvPr>
          <p:cNvSpPr/>
          <p:nvPr/>
        </p:nvSpPr>
        <p:spPr>
          <a:xfrm>
            <a:off x="2057892" y="241661"/>
            <a:ext cx="5400675" cy="75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6AE12C68-2F13-4536-8568-E4EF9E357D2F}"/>
              </a:ext>
            </a:extLst>
          </p:cNvPr>
          <p:cNvSpPr/>
          <p:nvPr/>
        </p:nvSpPr>
        <p:spPr>
          <a:xfrm>
            <a:off x="2105515" y="279761"/>
            <a:ext cx="6610351" cy="523875"/>
          </a:xfrm>
          <a:custGeom>
            <a:avLst/>
            <a:gdLst/>
            <a:ahLst/>
            <a:cxnLst/>
            <a:rect l="l" t="t" r="r" b="b"/>
            <a:pathLst>
              <a:path w="5238750" h="523875">
                <a:moveTo>
                  <a:pt x="0" y="523875"/>
                </a:moveTo>
                <a:lnTo>
                  <a:pt x="5238750" y="523875"/>
                </a:lnTo>
                <a:lnTo>
                  <a:pt x="5238750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xmlns="" id="{4CFAEC10-4C46-40FA-9B01-DFD120A80C27}"/>
              </a:ext>
            </a:extLst>
          </p:cNvPr>
          <p:cNvSpPr/>
          <p:nvPr/>
        </p:nvSpPr>
        <p:spPr>
          <a:xfrm>
            <a:off x="2629392" y="775060"/>
            <a:ext cx="6124575" cy="476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xmlns="" id="{01297423-1863-4A42-AFEC-CF9896D641C6}"/>
              </a:ext>
            </a:extLst>
          </p:cNvPr>
          <p:cNvSpPr/>
          <p:nvPr/>
        </p:nvSpPr>
        <p:spPr>
          <a:xfrm>
            <a:off x="2600817" y="727436"/>
            <a:ext cx="6162675" cy="657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xmlns="" id="{6842E3FE-CE30-4F4A-B229-0B17E44BBAC2}"/>
              </a:ext>
            </a:extLst>
          </p:cNvPr>
          <p:cNvSpPr/>
          <p:nvPr/>
        </p:nvSpPr>
        <p:spPr>
          <a:xfrm>
            <a:off x="2610341" y="756010"/>
            <a:ext cx="8315325" cy="457200"/>
          </a:xfrm>
          <a:custGeom>
            <a:avLst/>
            <a:gdLst/>
            <a:ahLst/>
            <a:cxnLst/>
            <a:rect l="l" t="t" r="r" b="b"/>
            <a:pathLst>
              <a:path w="6105525" h="457200">
                <a:moveTo>
                  <a:pt x="0" y="457200"/>
                </a:moveTo>
                <a:lnTo>
                  <a:pt x="6105525" y="457200"/>
                </a:lnTo>
                <a:lnTo>
                  <a:pt x="61055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xmlns="" id="{E3ABFBE3-8F05-483E-826A-F686A823FFDF}"/>
              </a:ext>
            </a:extLst>
          </p:cNvPr>
          <p:cNvSpPr txBox="1"/>
          <p:nvPr/>
        </p:nvSpPr>
        <p:spPr>
          <a:xfrm>
            <a:off x="2331759" y="257527"/>
            <a:ext cx="8965185" cy="92076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40335">
              <a:spcBef>
                <a:spcPts val="600"/>
              </a:spcBef>
            </a:pPr>
            <a:r>
              <a:rPr sz="2750" spc="2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750" dirty="0" err="1">
                <a:solidFill>
                  <a:srgbClr val="FFFFFF"/>
                </a:solidFill>
                <a:latin typeface="Arial Black"/>
                <a:cs typeface="Arial Black"/>
              </a:rPr>
              <a:t>voie</a:t>
            </a:r>
            <a:r>
              <a:rPr sz="275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2750" spc="25" dirty="0">
                <a:solidFill>
                  <a:srgbClr val="FFFFFF"/>
                </a:solidFill>
                <a:latin typeface="Arial Black"/>
                <a:cs typeface="Arial Black"/>
              </a:rPr>
              <a:t>technologique</a:t>
            </a:r>
            <a:endParaRPr sz="2750" dirty="0">
              <a:latin typeface="Arial Black"/>
              <a:cs typeface="Arial Black"/>
            </a:endParaRPr>
          </a:p>
          <a:p>
            <a:pPr marL="657860">
              <a:spcBef>
                <a:spcPts val="420"/>
              </a:spcBef>
            </a:pPr>
            <a:r>
              <a:rPr lang="fr-FR" sz="2400" spc="-30" dirty="0">
                <a:solidFill>
                  <a:srgbClr val="FFFFFF"/>
                </a:solidFill>
                <a:latin typeface="Arial Black"/>
                <a:cs typeface="Arial Black"/>
              </a:rPr>
              <a:t>Enseignements de spécialités du cycle terminal</a:t>
            </a:r>
            <a:endParaRPr sz="2400" dirty="0">
              <a:latin typeface="Arial Black"/>
              <a:cs typeface="Arial Black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653059AB-FD1B-4271-BA16-0970AD284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39772"/>
              </p:ext>
            </p:extLst>
          </p:nvPr>
        </p:nvGraphicFramePr>
        <p:xfrm>
          <a:off x="1830836" y="1464045"/>
          <a:ext cx="9506291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184">
                  <a:extLst>
                    <a:ext uri="{9D8B030D-6E8A-4147-A177-3AD203B41FA5}">
                      <a16:colId xmlns:a16="http://schemas.microsoft.com/office/drawing/2014/main" xmlns="" val="3714338292"/>
                    </a:ext>
                  </a:extLst>
                </a:gridCol>
                <a:gridCol w="2556769">
                  <a:extLst>
                    <a:ext uri="{9D8B030D-6E8A-4147-A177-3AD203B41FA5}">
                      <a16:colId xmlns:a16="http://schemas.microsoft.com/office/drawing/2014/main" xmlns="" val="3446201589"/>
                    </a:ext>
                  </a:extLst>
                </a:gridCol>
                <a:gridCol w="2370338">
                  <a:extLst>
                    <a:ext uri="{9D8B030D-6E8A-4147-A177-3AD203B41FA5}">
                      <a16:colId xmlns:a16="http://schemas.microsoft.com/office/drawing/2014/main" xmlns="" val="1185819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Enseignements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Horaires 1ères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Horaires terminales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9730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STI2D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902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Innovation technologique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77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Ingénierie et développement durable (I2D)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807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Physique-Chimie et Mathématiques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40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ngénierie</a:t>
                      </a:r>
                      <a:r>
                        <a:rPr lang="fr-FR" dirty="0"/>
                        <a:t>, Innovation et développement durable (2I2D) avec 1 enseignement spécifique parmi : architecture et construction ; énergies et environnement ; innovation technologique et écoconception ; systèmes d'information et numériques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417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18h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18h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235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6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F4A0FC2-C881-438A-B7B8-ACC901C5B2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195437"/>
            <a:ext cx="5905500" cy="14001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FECC903-9EEA-43B1-9B92-B8328BE7C160}"/>
              </a:ext>
            </a:extLst>
          </p:cNvPr>
          <p:cNvSpPr txBox="1"/>
          <p:nvPr/>
        </p:nvSpPr>
        <p:spPr>
          <a:xfrm>
            <a:off x="528693" y="1845578"/>
            <a:ext cx="52291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MAYENNE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C99FF"/>
                </a:solidFill>
              </a:rPr>
              <a:t>Lavoisier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7030A0"/>
              </a:solidFill>
            </a:endParaRPr>
          </a:p>
          <a:p>
            <a:r>
              <a:rPr lang="fr-FR" b="1" dirty="0">
                <a:solidFill>
                  <a:srgbClr val="7030A0"/>
                </a:solidFill>
              </a:rPr>
              <a:t>EVRON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C99FF"/>
                </a:solidFill>
              </a:rPr>
              <a:t>Raoul </a:t>
            </a:r>
            <a:r>
              <a:rPr lang="fr-FR" dirty="0" err="1">
                <a:solidFill>
                  <a:srgbClr val="CC99FF"/>
                </a:solidFill>
              </a:rPr>
              <a:t>Vadepied</a:t>
            </a:r>
            <a:endParaRPr lang="fr-FR" dirty="0">
              <a:solidFill>
                <a:srgbClr val="CC99FF"/>
              </a:solidFill>
            </a:endParaRPr>
          </a:p>
          <a:p>
            <a:endParaRPr lang="fr-FR" dirty="0"/>
          </a:p>
          <a:p>
            <a:r>
              <a:rPr lang="fr-FR" b="1" dirty="0">
                <a:solidFill>
                  <a:srgbClr val="7030A0"/>
                </a:solidFill>
              </a:rPr>
              <a:t>LAVAL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CC99FF"/>
                </a:solidFill>
              </a:rPr>
              <a:t>Agricampus</a:t>
            </a:r>
            <a:endParaRPr lang="fr-FR" dirty="0">
              <a:solidFill>
                <a:srgbClr val="CC99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C99FF"/>
                </a:solidFill>
              </a:rPr>
              <a:t>Paré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C99FF"/>
                </a:solidFill>
              </a:rPr>
              <a:t>Rousseau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C99FF"/>
                </a:solidFill>
              </a:rPr>
              <a:t>Réaumur</a:t>
            </a:r>
          </a:p>
          <a:p>
            <a:endParaRPr lang="fr-FR" dirty="0"/>
          </a:p>
          <a:p>
            <a:r>
              <a:rPr lang="fr-FR" b="1" dirty="0">
                <a:solidFill>
                  <a:srgbClr val="7030A0"/>
                </a:solidFill>
              </a:rPr>
              <a:t>CHÂTEAU-GONTIER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C99FF"/>
                </a:solidFill>
              </a:rPr>
              <a:t>Victor Hugo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257" y="273404"/>
            <a:ext cx="54006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FBCB0F9-94EE-4923-9D82-E4C48AE75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7523" cy="1793147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xmlns="" id="{0DAC97BF-2B50-43F2-B41C-C93B717F745C}"/>
              </a:ext>
            </a:extLst>
          </p:cNvPr>
          <p:cNvSpPr/>
          <p:nvPr/>
        </p:nvSpPr>
        <p:spPr>
          <a:xfrm>
            <a:off x="2124566" y="298811"/>
            <a:ext cx="5257800" cy="542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xmlns="" id="{755E82DC-EBC1-4A53-B2C9-BFC7A943EAC4}"/>
              </a:ext>
            </a:extLst>
          </p:cNvPr>
          <p:cNvSpPr/>
          <p:nvPr/>
        </p:nvSpPr>
        <p:spPr>
          <a:xfrm>
            <a:off x="2057892" y="241661"/>
            <a:ext cx="5400675" cy="75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6AE12C68-2F13-4536-8568-E4EF9E357D2F}"/>
              </a:ext>
            </a:extLst>
          </p:cNvPr>
          <p:cNvSpPr/>
          <p:nvPr/>
        </p:nvSpPr>
        <p:spPr>
          <a:xfrm>
            <a:off x="2105515" y="279761"/>
            <a:ext cx="6610351" cy="523875"/>
          </a:xfrm>
          <a:custGeom>
            <a:avLst/>
            <a:gdLst/>
            <a:ahLst/>
            <a:cxnLst/>
            <a:rect l="l" t="t" r="r" b="b"/>
            <a:pathLst>
              <a:path w="5238750" h="523875">
                <a:moveTo>
                  <a:pt x="0" y="523875"/>
                </a:moveTo>
                <a:lnTo>
                  <a:pt x="5238750" y="523875"/>
                </a:lnTo>
                <a:lnTo>
                  <a:pt x="5238750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xmlns="" id="{4CFAEC10-4C46-40FA-9B01-DFD120A80C27}"/>
              </a:ext>
            </a:extLst>
          </p:cNvPr>
          <p:cNvSpPr/>
          <p:nvPr/>
        </p:nvSpPr>
        <p:spPr>
          <a:xfrm>
            <a:off x="2629392" y="775060"/>
            <a:ext cx="6124575" cy="476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xmlns="" id="{01297423-1863-4A42-AFEC-CF9896D641C6}"/>
              </a:ext>
            </a:extLst>
          </p:cNvPr>
          <p:cNvSpPr/>
          <p:nvPr/>
        </p:nvSpPr>
        <p:spPr>
          <a:xfrm>
            <a:off x="2600817" y="727436"/>
            <a:ext cx="6162675" cy="657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xmlns="" id="{6842E3FE-CE30-4F4A-B229-0B17E44BBAC2}"/>
              </a:ext>
            </a:extLst>
          </p:cNvPr>
          <p:cNvSpPr/>
          <p:nvPr/>
        </p:nvSpPr>
        <p:spPr>
          <a:xfrm>
            <a:off x="2610341" y="756010"/>
            <a:ext cx="8315325" cy="457200"/>
          </a:xfrm>
          <a:custGeom>
            <a:avLst/>
            <a:gdLst/>
            <a:ahLst/>
            <a:cxnLst/>
            <a:rect l="l" t="t" r="r" b="b"/>
            <a:pathLst>
              <a:path w="6105525" h="457200">
                <a:moveTo>
                  <a:pt x="0" y="457200"/>
                </a:moveTo>
                <a:lnTo>
                  <a:pt x="6105525" y="457200"/>
                </a:lnTo>
                <a:lnTo>
                  <a:pt x="61055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xmlns="" id="{E3ABFBE3-8F05-483E-826A-F686A823FFDF}"/>
              </a:ext>
            </a:extLst>
          </p:cNvPr>
          <p:cNvSpPr txBox="1"/>
          <p:nvPr/>
        </p:nvSpPr>
        <p:spPr>
          <a:xfrm>
            <a:off x="2331759" y="257527"/>
            <a:ext cx="8965185" cy="92076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40335">
              <a:spcBef>
                <a:spcPts val="600"/>
              </a:spcBef>
            </a:pPr>
            <a:r>
              <a:rPr sz="2750" spc="2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750" dirty="0" err="1">
                <a:solidFill>
                  <a:srgbClr val="FFFFFF"/>
                </a:solidFill>
                <a:latin typeface="Arial Black"/>
                <a:cs typeface="Arial Black"/>
              </a:rPr>
              <a:t>voie</a:t>
            </a:r>
            <a:r>
              <a:rPr sz="275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2750" spc="25" dirty="0">
                <a:solidFill>
                  <a:srgbClr val="FFFFFF"/>
                </a:solidFill>
                <a:latin typeface="Arial Black"/>
                <a:cs typeface="Arial Black"/>
              </a:rPr>
              <a:t>technologique</a:t>
            </a:r>
            <a:endParaRPr sz="2750" dirty="0">
              <a:latin typeface="Arial Black"/>
              <a:cs typeface="Arial Black"/>
            </a:endParaRPr>
          </a:p>
          <a:p>
            <a:pPr marL="657860">
              <a:spcBef>
                <a:spcPts val="420"/>
              </a:spcBef>
            </a:pPr>
            <a:r>
              <a:rPr lang="fr-FR" sz="2400" spc="-30" dirty="0">
                <a:solidFill>
                  <a:srgbClr val="FFFFFF"/>
                </a:solidFill>
                <a:latin typeface="Arial Black"/>
                <a:cs typeface="Arial Black"/>
              </a:rPr>
              <a:t>Enseignements de spécialités du cycle terminal</a:t>
            </a:r>
            <a:endParaRPr sz="2400" dirty="0">
              <a:latin typeface="Arial Black"/>
              <a:cs typeface="Arial Black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653059AB-FD1B-4271-BA16-0970AD284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097827"/>
              </p:ext>
            </p:extLst>
          </p:nvPr>
        </p:nvGraphicFramePr>
        <p:xfrm>
          <a:off x="1635528" y="2131060"/>
          <a:ext cx="950629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184">
                  <a:extLst>
                    <a:ext uri="{9D8B030D-6E8A-4147-A177-3AD203B41FA5}">
                      <a16:colId xmlns:a16="http://schemas.microsoft.com/office/drawing/2014/main" xmlns="" val="3714338292"/>
                    </a:ext>
                  </a:extLst>
                </a:gridCol>
                <a:gridCol w="2556769">
                  <a:extLst>
                    <a:ext uri="{9D8B030D-6E8A-4147-A177-3AD203B41FA5}">
                      <a16:colId xmlns:a16="http://schemas.microsoft.com/office/drawing/2014/main" xmlns="" val="3446201589"/>
                    </a:ext>
                  </a:extLst>
                </a:gridCol>
                <a:gridCol w="2370338">
                  <a:extLst>
                    <a:ext uri="{9D8B030D-6E8A-4147-A177-3AD203B41FA5}">
                      <a16:colId xmlns:a16="http://schemas.microsoft.com/office/drawing/2014/main" xmlns="" val="1185819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Enseignements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Horaires 1ères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Horaires terminales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9730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ST2S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902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Physique-Chimie pour la santé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77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Biologie et physiopathologie humaines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807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Sciences et techniques sanitaires et sociales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40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Chimie, Biologie et physiopathologie humaines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417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15h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16h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235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2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FBCB0F9-94EE-4923-9D82-E4C48AE75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7523" cy="1793147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xmlns="" id="{0DAC97BF-2B50-43F2-B41C-C93B717F745C}"/>
              </a:ext>
            </a:extLst>
          </p:cNvPr>
          <p:cNvSpPr/>
          <p:nvPr/>
        </p:nvSpPr>
        <p:spPr>
          <a:xfrm>
            <a:off x="2124566" y="298811"/>
            <a:ext cx="5257800" cy="542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xmlns="" id="{755E82DC-EBC1-4A53-B2C9-BFC7A943EAC4}"/>
              </a:ext>
            </a:extLst>
          </p:cNvPr>
          <p:cNvSpPr/>
          <p:nvPr/>
        </p:nvSpPr>
        <p:spPr>
          <a:xfrm>
            <a:off x="2057892" y="241661"/>
            <a:ext cx="5400675" cy="75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6AE12C68-2F13-4536-8568-E4EF9E357D2F}"/>
              </a:ext>
            </a:extLst>
          </p:cNvPr>
          <p:cNvSpPr/>
          <p:nvPr/>
        </p:nvSpPr>
        <p:spPr>
          <a:xfrm>
            <a:off x="2105515" y="279761"/>
            <a:ext cx="6610351" cy="523875"/>
          </a:xfrm>
          <a:custGeom>
            <a:avLst/>
            <a:gdLst/>
            <a:ahLst/>
            <a:cxnLst/>
            <a:rect l="l" t="t" r="r" b="b"/>
            <a:pathLst>
              <a:path w="5238750" h="523875">
                <a:moveTo>
                  <a:pt x="0" y="523875"/>
                </a:moveTo>
                <a:lnTo>
                  <a:pt x="5238750" y="523875"/>
                </a:lnTo>
                <a:lnTo>
                  <a:pt x="5238750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xmlns="" id="{4CFAEC10-4C46-40FA-9B01-DFD120A80C27}"/>
              </a:ext>
            </a:extLst>
          </p:cNvPr>
          <p:cNvSpPr/>
          <p:nvPr/>
        </p:nvSpPr>
        <p:spPr>
          <a:xfrm>
            <a:off x="2629392" y="775060"/>
            <a:ext cx="6124575" cy="476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xmlns="" id="{01297423-1863-4A42-AFEC-CF9896D641C6}"/>
              </a:ext>
            </a:extLst>
          </p:cNvPr>
          <p:cNvSpPr/>
          <p:nvPr/>
        </p:nvSpPr>
        <p:spPr>
          <a:xfrm>
            <a:off x="2600817" y="727436"/>
            <a:ext cx="6162675" cy="657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xmlns="" id="{6842E3FE-CE30-4F4A-B229-0B17E44BBAC2}"/>
              </a:ext>
            </a:extLst>
          </p:cNvPr>
          <p:cNvSpPr/>
          <p:nvPr/>
        </p:nvSpPr>
        <p:spPr>
          <a:xfrm>
            <a:off x="2610341" y="756010"/>
            <a:ext cx="8315325" cy="457200"/>
          </a:xfrm>
          <a:custGeom>
            <a:avLst/>
            <a:gdLst/>
            <a:ahLst/>
            <a:cxnLst/>
            <a:rect l="l" t="t" r="r" b="b"/>
            <a:pathLst>
              <a:path w="6105525" h="457200">
                <a:moveTo>
                  <a:pt x="0" y="457200"/>
                </a:moveTo>
                <a:lnTo>
                  <a:pt x="6105525" y="457200"/>
                </a:lnTo>
                <a:lnTo>
                  <a:pt x="61055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xmlns="" id="{E3ABFBE3-8F05-483E-826A-F686A823FFDF}"/>
              </a:ext>
            </a:extLst>
          </p:cNvPr>
          <p:cNvSpPr txBox="1"/>
          <p:nvPr/>
        </p:nvSpPr>
        <p:spPr>
          <a:xfrm>
            <a:off x="2331759" y="257527"/>
            <a:ext cx="8965185" cy="92076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40335">
              <a:spcBef>
                <a:spcPts val="600"/>
              </a:spcBef>
            </a:pPr>
            <a:r>
              <a:rPr sz="2750" spc="2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750" dirty="0" err="1">
                <a:solidFill>
                  <a:srgbClr val="FFFFFF"/>
                </a:solidFill>
                <a:latin typeface="Arial Black"/>
                <a:cs typeface="Arial Black"/>
              </a:rPr>
              <a:t>voie</a:t>
            </a:r>
            <a:r>
              <a:rPr sz="275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2750" spc="25" dirty="0">
                <a:solidFill>
                  <a:srgbClr val="FFFFFF"/>
                </a:solidFill>
                <a:latin typeface="Arial Black"/>
                <a:cs typeface="Arial Black"/>
              </a:rPr>
              <a:t>technologique</a:t>
            </a:r>
            <a:endParaRPr sz="2750" dirty="0">
              <a:latin typeface="Arial Black"/>
              <a:cs typeface="Arial Black"/>
            </a:endParaRPr>
          </a:p>
          <a:p>
            <a:pPr marL="657860">
              <a:spcBef>
                <a:spcPts val="420"/>
              </a:spcBef>
            </a:pPr>
            <a:r>
              <a:rPr lang="fr-FR" sz="2400" spc="-30" dirty="0">
                <a:solidFill>
                  <a:srgbClr val="FFFFFF"/>
                </a:solidFill>
                <a:latin typeface="Arial Black"/>
                <a:cs typeface="Arial Black"/>
              </a:rPr>
              <a:t>Enseignements de spécialités du cycle terminal</a:t>
            </a:r>
            <a:endParaRPr sz="2400" dirty="0">
              <a:latin typeface="Arial Black"/>
              <a:cs typeface="Arial Black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653059AB-FD1B-4271-BA16-0970AD284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953152"/>
              </p:ext>
            </p:extLst>
          </p:nvPr>
        </p:nvGraphicFramePr>
        <p:xfrm>
          <a:off x="1790653" y="1883144"/>
          <a:ext cx="950629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184">
                  <a:extLst>
                    <a:ext uri="{9D8B030D-6E8A-4147-A177-3AD203B41FA5}">
                      <a16:colId xmlns:a16="http://schemas.microsoft.com/office/drawing/2014/main" xmlns="" val="3714338292"/>
                    </a:ext>
                  </a:extLst>
                </a:gridCol>
                <a:gridCol w="2556769">
                  <a:extLst>
                    <a:ext uri="{9D8B030D-6E8A-4147-A177-3AD203B41FA5}">
                      <a16:colId xmlns:a16="http://schemas.microsoft.com/office/drawing/2014/main" xmlns="" val="3446201589"/>
                    </a:ext>
                  </a:extLst>
                </a:gridCol>
                <a:gridCol w="2370338">
                  <a:extLst>
                    <a:ext uri="{9D8B030D-6E8A-4147-A177-3AD203B41FA5}">
                      <a16:colId xmlns:a16="http://schemas.microsoft.com/office/drawing/2014/main" xmlns="" val="1185819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Enseignements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Horaires 1ères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Horaires terminales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9730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STL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902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Biochimie-Biologie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77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Biotechnologie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807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Physique chimie et Mathématiques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40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Biochimie-Biologie-Biotechnologie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417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18h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18h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235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3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FBCB0F9-94EE-4923-9D82-E4C48AE75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7523" cy="1793147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xmlns="" id="{0DAC97BF-2B50-43F2-B41C-C93B717F745C}"/>
              </a:ext>
            </a:extLst>
          </p:cNvPr>
          <p:cNvSpPr/>
          <p:nvPr/>
        </p:nvSpPr>
        <p:spPr>
          <a:xfrm>
            <a:off x="2124566" y="298811"/>
            <a:ext cx="5257800" cy="542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xmlns="" id="{755E82DC-EBC1-4A53-B2C9-BFC7A943EAC4}"/>
              </a:ext>
            </a:extLst>
          </p:cNvPr>
          <p:cNvSpPr/>
          <p:nvPr/>
        </p:nvSpPr>
        <p:spPr>
          <a:xfrm>
            <a:off x="2057892" y="241661"/>
            <a:ext cx="5400675" cy="75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6AE12C68-2F13-4536-8568-E4EF9E357D2F}"/>
              </a:ext>
            </a:extLst>
          </p:cNvPr>
          <p:cNvSpPr/>
          <p:nvPr/>
        </p:nvSpPr>
        <p:spPr>
          <a:xfrm>
            <a:off x="2105515" y="279761"/>
            <a:ext cx="6610351" cy="523875"/>
          </a:xfrm>
          <a:custGeom>
            <a:avLst/>
            <a:gdLst/>
            <a:ahLst/>
            <a:cxnLst/>
            <a:rect l="l" t="t" r="r" b="b"/>
            <a:pathLst>
              <a:path w="5238750" h="523875">
                <a:moveTo>
                  <a:pt x="0" y="523875"/>
                </a:moveTo>
                <a:lnTo>
                  <a:pt x="5238750" y="523875"/>
                </a:lnTo>
                <a:lnTo>
                  <a:pt x="5238750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xmlns="" id="{4CFAEC10-4C46-40FA-9B01-DFD120A80C27}"/>
              </a:ext>
            </a:extLst>
          </p:cNvPr>
          <p:cNvSpPr/>
          <p:nvPr/>
        </p:nvSpPr>
        <p:spPr>
          <a:xfrm>
            <a:off x="2629392" y="775060"/>
            <a:ext cx="6124575" cy="476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xmlns="" id="{01297423-1863-4A42-AFEC-CF9896D641C6}"/>
              </a:ext>
            </a:extLst>
          </p:cNvPr>
          <p:cNvSpPr/>
          <p:nvPr/>
        </p:nvSpPr>
        <p:spPr>
          <a:xfrm>
            <a:off x="2600817" y="727436"/>
            <a:ext cx="6162675" cy="657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xmlns="" id="{6842E3FE-CE30-4F4A-B229-0B17E44BBAC2}"/>
              </a:ext>
            </a:extLst>
          </p:cNvPr>
          <p:cNvSpPr/>
          <p:nvPr/>
        </p:nvSpPr>
        <p:spPr>
          <a:xfrm>
            <a:off x="2610341" y="756010"/>
            <a:ext cx="8315325" cy="457200"/>
          </a:xfrm>
          <a:custGeom>
            <a:avLst/>
            <a:gdLst/>
            <a:ahLst/>
            <a:cxnLst/>
            <a:rect l="l" t="t" r="r" b="b"/>
            <a:pathLst>
              <a:path w="6105525" h="457200">
                <a:moveTo>
                  <a:pt x="0" y="457200"/>
                </a:moveTo>
                <a:lnTo>
                  <a:pt x="6105525" y="457200"/>
                </a:lnTo>
                <a:lnTo>
                  <a:pt x="61055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xmlns="" id="{E3ABFBE3-8F05-483E-826A-F686A823FFDF}"/>
              </a:ext>
            </a:extLst>
          </p:cNvPr>
          <p:cNvSpPr txBox="1"/>
          <p:nvPr/>
        </p:nvSpPr>
        <p:spPr>
          <a:xfrm>
            <a:off x="2331759" y="257527"/>
            <a:ext cx="8965185" cy="92076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40335">
              <a:spcBef>
                <a:spcPts val="600"/>
              </a:spcBef>
            </a:pPr>
            <a:r>
              <a:rPr sz="2750" spc="2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750" dirty="0" err="1">
                <a:solidFill>
                  <a:srgbClr val="FFFFFF"/>
                </a:solidFill>
                <a:latin typeface="Arial Black"/>
                <a:cs typeface="Arial Black"/>
              </a:rPr>
              <a:t>voie</a:t>
            </a:r>
            <a:r>
              <a:rPr sz="275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2750" spc="25" dirty="0">
                <a:solidFill>
                  <a:srgbClr val="FFFFFF"/>
                </a:solidFill>
                <a:latin typeface="Arial Black"/>
                <a:cs typeface="Arial Black"/>
              </a:rPr>
              <a:t>technologique</a:t>
            </a:r>
            <a:endParaRPr sz="2750" dirty="0">
              <a:latin typeface="Arial Black"/>
              <a:cs typeface="Arial Black"/>
            </a:endParaRPr>
          </a:p>
          <a:p>
            <a:pPr marL="657860">
              <a:spcBef>
                <a:spcPts val="420"/>
              </a:spcBef>
            </a:pPr>
            <a:r>
              <a:rPr lang="fr-FR" sz="2400" spc="-30" dirty="0">
                <a:solidFill>
                  <a:srgbClr val="FFFFFF"/>
                </a:solidFill>
                <a:latin typeface="Arial Black"/>
                <a:cs typeface="Arial Black"/>
              </a:rPr>
              <a:t>Enseignements de spécialités du cycle terminal</a:t>
            </a:r>
            <a:endParaRPr sz="2400" dirty="0">
              <a:latin typeface="Arial Black"/>
              <a:cs typeface="Arial Black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653059AB-FD1B-4271-BA16-0970AD284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61783"/>
              </p:ext>
            </p:extLst>
          </p:nvPr>
        </p:nvGraphicFramePr>
        <p:xfrm>
          <a:off x="1830836" y="1464045"/>
          <a:ext cx="950629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184">
                  <a:extLst>
                    <a:ext uri="{9D8B030D-6E8A-4147-A177-3AD203B41FA5}">
                      <a16:colId xmlns:a16="http://schemas.microsoft.com/office/drawing/2014/main" xmlns="" val="3714338292"/>
                    </a:ext>
                  </a:extLst>
                </a:gridCol>
                <a:gridCol w="2556769">
                  <a:extLst>
                    <a:ext uri="{9D8B030D-6E8A-4147-A177-3AD203B41FA5}">
                      <a16:colId xmlns:a16="http://schemas.microsoft.com/office/drawing/2014/main" xmlns="" val="3446201589"/>
                    </a:ext>
                  </a:extLst>
                </a:gridCol>
                <a:gridCol w="2370338">
                  <a:extLst>
                    <a:ext uri="{9D8B030D-6E8A-4147-A177-3AD203B41FA5}">
                      <a16:colId xmlns:a16="http://schemas.microsoft.com/office/drawing/2014/main" xmlns="" val="1185819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Enseignements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Horaires 1ères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Horaires terminales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9730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STAV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902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Territoires et sociétés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77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Technologie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807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Gestion des ressources et de l’alimentation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6h45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6h45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40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Pluridisciplinarité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417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Territoires et Technologie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110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14h45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13h45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235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1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8738" y="2565235"/>
            <a:ext cx="4905216" cy="3564163"/>
          </a:xfrm>
          <a:ln>
            <a:solidFill>
              <a:srgbClr val="7030A0"/>
            </a:solidFill>
          </a:ln>
        </p:spPr>
        <p:txBody>
          <a:bodyPr rtlCol="0">
            <a:normAutofit/>
          </a:bodyPr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b="1" dirty="0">
              <a:solidFill>
                <a:srgbClr val="7030A0"/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b="1" dirty="0">
              <a:solidFill>
                <a:srgbClr val="7030A0"/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b="1" dirty="0">
              <a:solidFill>
                <a:srgbClr val="7030A0"/>
              </a:solidFill>
            </a:endParaRPr>
          </a:p>
          <a:p>
            <a:pPr marL="457200" lvl="1" indent="0" algn="ctr" fontAlgn="auto">
              <a:spcAft>
                <a:spcPts val="0"/>
              </a:spcAft>
              <a:buNone/>
              <a:defRPr/>
            </a:pPr>
            <a:r>
              <a:rPr lang="fr-FR" sz="1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VISITES </a:t>
            </a:r>
          </a:p>
          <a:p>
            <a:pPr marL="457200" lvl="1" indent="0" algn="ctr" fontAlgn="auto">
              <a:spcAft>
                <a:spcPts val="0"/>
              </a:spcAft>
              <a:buNone/>
              <a:defRPr/>
            </a:pPr>
            <a:endParaRPr lang="fr-FR" sz="1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fr-FR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possibles avec les collèges : 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fr-FR" sz="1800" b="1" dirty="0">
                <a:solidFill>
                  <a:srgbClr val="CC99FF"/>
                </a:solidFill>
              </a:rPr>
              <a:t>à la demande en fonction des établissements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fr-FR" sz="1800" b="1" dirty="0">
              <a:solidFill>
                <a:srgbClr val="CC99FF"/>
              </a:solidFill>
            </a:endParaRPr>
          </a:p>
          <a:p>
            <a:pPr marL="457200" lvl="1" indent="0" algn="ctr" fontAlgn="auto">
              <a:spcAft>
                <a:spcPts val="0"/>
              </a:spcAft>
              <a:buNone/>
              <a:defRPr/>
            </a:pPr>
            <a:r>
              <a:rPr lang="fr-FR" sz="1800" b="1" u="sng" dirty="0">
                <a:solidFill>
                  <a:srgbClr val="7030A0"/>
                </a:solidFill>
              </a:rPr>
              <a:t>LES MINI-STAGES</a:t>
            </a:r>
          </a:p>
          <a:p>
            <a:pPr marL="457200" lvl="1" indent="0" algn="ctr" fontAlgn="auto">
              <a:spcAft>
                <a:spcPts val="0"/>
              </a:spcAft>
              <a:buNone/>
              <a:defRPr/>
            </a:pPr>
            <a:r>
              <a:rPr lang="fr-FR" sz="1800" b="1" dirty="0">
                <a:solidFill>
                  <a:srgbClr val="CC99FF"/>
                </a:solidFill>
              </a:rPr>
              <a:t>à la demande , à voir avec les professeurs principaux de collège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C2D80AB6-56AD-455C-A569-85000F739CBB}"/>
              </a:ext>
            </a:extLst>
          </p:cNvPr>
          <p:cNvSpPr txBox="1">
            <a:spLocks/>
          </p:cNvSpPr>
          <p:nvPr/>
        </p:nvSpPr>
        <p:spPr bwMode="auto">
          <a:xfrm>
            <a:off x="1421417" y="423462"/>
            <a:ext cx="891625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fr-F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en savoir plus…</a:t>
            </a:r>
            <a:r>
              <a:rPr lang="fr-FR" dirty="0">
                <a:solidFill>
                  <a:srgbClr val="92D050"/>
                </a:solidFill>
              </a:rPr>
              <a:t/>
            </a:r>
            <a:br>
              <a:rPr lang="fr-FR" dirty="0">
                <a:solidFill>
                  <a:srgbClr val="92D050"/>
                </a:solidFill>
              </a:rPr>
            </a:b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ADDBA40-86C3-4FD0-90F4-599FE488B5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1" y="131333"/>
            <a:ext cx="1432684" cy="13610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F96BE8E-F7A9-4E19-B23A-779612F8057B}"/>
              </a:ext>
            </a:extLst>
          </p:cNvPr>
          <p:cNvSpPr txBox="1"/>
          <p:nvPr/>
        </p:nvSpPr>
        <p:spPr>
          <a:xfrm>
            <a:off x="578626" y="1598915"/>
            <a:ext cx="5457665" cy="50783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PORTES OUVERTES</a:t>
            </a:r>
          </a:p>
          <a:p>
            <a:endParaRPr lang="fr-FR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b="1" dirty="0">
              <a:solidFill>
                <a:srgbClr val="7030A0"/>
              </a:solidFill>
            </a:endParaRPr>
          </a:p>
          <a:p>
            <a:r>
              <a:rPr lang="fr-FR" b="1" dirty="0">
                <a:solidFill>
                  <a:srgbClr val="7030A0"/>
                </a:solidFill>
              </a:rPr>
              <a:t>MAYENNE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C99FF"/>
                </a:solidFill>
              </a:rPr>
              <a:t>Lavoisier : </a:t>
            </a:r>
            <a:r>
              <a:rPr lang="fr-FR" dirty="0">
                <a:solidFill>
                  <a:srgbClr val="7030A0"/>
                </a:solidFill>
              </a:rPr>
              <a:t>11 mars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7030A0"/>
              </a:solidFill>
            </a:endParaRPr>
          </a:p>
          <a:p>
            <a:r>
              <a:rPr lang="fr-FR" b="1" dirty="0">
                <a:solidFill>
                  <a:srgbClr val="7030A0"/>
                </a:solidFill>
              </a:rPr>
              <a:t>EVRON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C99FF"/>
                </a:solidFill>
              </a:rPr>
              <a:t>Raoul </a:t>
            </a:r>
            <a:r>
              <a:rPr lang="fr-FR" dirty="0" err="1">
                <a:solidFill>
                  <a:srgbClr val="CC99FF"/>
                </a:solidFill>
              </a:rPr>
              <a:t>Vadepied</a:t>
            </a:r>
            <a:r>
              <a:rPr lang="fr-FR" dirty="0">
                <a:solidFill>
                  <a:srgbClr val="CC99FF"/>
                </a:solidFill>
              </a:rPr>
              <a:t> : </a:t>
            </a:r>
            <a:r>
              <a:rPr lang="fr-FR" dirty="0">
                <a:solidFill>
                  <a:srgbClr val="7030A0"/>
                </a:solidFill>
              </a:rPr>
              <a:t>11 mars 2023</a:t>
            </a:r>
          </a:p>
          <a:p>
            <a:endParaRPr lang="fr-FR" dirty="0"/>
          </a:p>
          <a:p>
            <a:r>
              <a:rPr lang="fr-FR" b="1" dirty="0">
                <a:solidFill>
                  <a:srgbClr val="7030A0"/>
                </a:solidFill>
              </a:rPr>
              <a:t>LAVAL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CC99FF"/>
                </a:solidFill>
              </a:rPr>
              <a:t>Agricampus</a:t>
            </a:r>
            <a:r>
              <a:rPr lang="fr-FR" dirty="0">
                <a:solidFill>
                  <a:srgbClr val="CC99FF"/>
                </a:solidFill>
              </a:rPr>
              <a:t> : </a:t>
            </a:r>
            <a:r>
              <a:rPr lang="fr-FR" dirty="0">
                <a:solidFill>
                  <a:srgbClr val="7030A0"/>
                </a:solidFill>
              </a:rPr>
              <a:t>21 janvier – 4 mars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C99FF"/>
                </a:solidFill>
              </a:rPr>
              <a:t>Paré: </a:t>
            </a:r>
            <a:r>
              <a:rPr lang="fr-FR" dirty="0" smtClean="0">
                <a:solidFill>
                  <a:srgbClr val="7030A0"/>
                </a:solidFill>
              </a:rPr>
              <a:t>4 </a:t>
            </a:r>
            <a:r>
              <a:rPr lang="fr-FR" dirty="0">
                <a:solidFill>
                  <a:srgbClr val="7030A0"/>
                </a:solidFill>
              </a:rPr>
              <a:t>mars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C99FF"/>
                </a:solidFill>
              </a:rPr>
              <a:t>Rousseau: </a:t>
            </a:r>
            <a:r>
              <a:rPr lang="fr-FR" dirty="0" smtClean="0">
                <a:solidFill>
                  <a:srgbClr val="7030A0"/>
                </a:solidFill>
              </a:rPr>
              <a:t>4 mars </a:t>
            </a:r>
            <a:r>
              <a:rPr lang="fr-FR" dirty="0">
                <a:solidFill>
                  <a:srgbClr val="7030A0"/>
                </a:solidFill>
              </a:rPr>
              <a:t>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C99FF"/>
                </a:solidFill>
              </a:rPr>
              <a:t>Réaumur</a:t>
            </a:r>
            <a:r>
              <a:rPr lang="fr-FR" dirty="0">
                <a:solidFill>
                  <a:srgbClr val="7030A0"/>
                </a:solidFill>
              </a:rPr>
              <a:t>: 10 &amp; 11 mars 2023</a:t>
            </a:r>
          </a:p>
          <a:p>
            <a:endParaRPr lang="fr-FR" dirty="0"/>
          </a:p>
          <a:p>
            <a:r>
              <a:rPr lang="fr-FR" b="1" dirty="0">
                <a:solidFill>
                  <a:srgbClr val="7030A0"/>
                </a:solidFill>
              </a:rPr>
              <a:t>CHÂTEAU-GONTIER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C99FF"/>
                </a:solidFill>
              </a:rPr>
              <a:t>Victor Hugo: </a:t>
            </a:r>
            <a:r>
              <a:rPr lang="fr-FR" dirty="0">
                <a:solidFill>
                  <a:srgbClr val="7030A0"/>
                </a:solidFill>
              </a:rPr>
              <a:t>4 mars 2023</a:t>
            </a:r>
            <a:endParaRPr lang="fr-FR" dirty="0">
              <a:solidFill>
                <a:srgbClr val="CC99FF"/>
              </a:solidFill>
            </a:endParaRP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A29258D-8144-4D38-9B91-C53B90AA9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206" y="236008"/>
            <a:ext cx="1700473" cy="1700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écoute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Questions?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38" y="2353926"/>
            <a:ext cx="3372068" cy="252905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602" y="4652157"/>
            <a:ext cx="3446122" cy="192619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602" y="301841"/>
            <a:ext cx="3337119" cy="24903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0" y="3664609"/>
            <a:ext cx="3942237" cy="303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4782" y="-7842"/>
            <a:ext cx="8753476" cy="84638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Entrer en seconde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846686" y="1165118"/>
            <a:ext cx="2357718" cy="990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Enseignements communs</a:t>
            </a:r>
          </a:p>
          <a:p>
            <a:pPr algn="ctr"/>
            <a:r>
              <a:rPr lang="fr-FR" b="1" dirty="0"/>
              <a:t>26H30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846686" y="2593700"/>
            <a:ext cx="2357718" cy="13293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Enseignements généraux optionnels</a:t>
            </a:r>
          </a:p>
          <a:p>
            <a:pPr algn="ctr"/>
            <a:r>
              <a:rPr lang="fr-FR" b="1" dirty="0"/>
              <a:t>3H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5846686" y="4190103"/>
            <a:ext cx="2357718" cy="990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Enseignements technologiques optionnels</a:t>
            </a:r>
          </a:p>
          <a:p>
            <a:pPr algn="ctr"/>
            <a:r>
              <a:rPr lang="fr-FR" b="1" dirty="0"/>
              <a:t>1H30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5846686" y="5447742"/>
            <a:ext cx="2388580" cy="58421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Section européenne</a:t>
            </a:r>
          </a:p>
          <a:p>
            <a:pPr algn="ctr"/>
            <a:r>
              <a:rPr lang="fr-FR" b="1" dirty="0"/>
              <a:t>2H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5FBCB0F9-94EE-4923-9D82-E4C48AE75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52"/>
            <a:ext cx="1887523" cy="179314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5" y="2643901"/>
            <a:ext cx="4548133" cy="255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re 1"/>
          <p:cNvSpPr>
            <a:spLocks noGrp="1"/>
          </p:cNvSpPr>
          <p:nvPr>
            <p:ph type="ctrTitle"/>
          </p:nvPr>
        </p:nvSpPr>
        <p:spPr>
          <a:xfrm>
            <a:off x="2315182" y="379616"/>
            <a:ext cx="9144000" cy="782637"/>
          </a:xfrm>
        </p:spPr>
        <p:txBody>
          <a:bodyPr/>
          <a:lstStyle/>
          <a:p>
            <a:r>
              <a:rPr lang="fr-FR" alt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Horaire en classe de seconde générale et technologique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637902"/>
              </p:ext>
            </p:extLst>
          </p:nvPr>
        </p:nvGraphicFramePr>
        <p:xfrm>
          <a:off x="3122578" y="1522413"/>
          <a:ext cx="7529209" cy="4757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u="none" strike="noStrike" dirty="0">
                          <a:effectLst/>
                        </a:rPr>
                        <a:t>Français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4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Histoire géographie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u="none" strike="noStrike" dirty="0">
                          <a:effectLst/>
                        </a:rPr>
                        <a:t>Enseignement moral et civique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0.5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Sciences Economiques et sociales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u="none" strike="noStrike" dirty="0">
                          <a:effectLst/>
                        </a:rPr>
                        <a:t>Mathématiques 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u="none" strike="noStrike" dirty="0">
                          <a:effectLst/>
                        </a:rPr>
                        <a:t>Langue vivante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5,5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Physique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Sciences de la Vie et de la Terre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Sciences Numériques et 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Technologie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82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u="none" strike="noStrike" dirty="0">
                          <a:effectLst/>
                        </a:rPr>
                        <a:t>Education physique et sportive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2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31325">
                <a:tc>
                  <a:txBody>
                    <a:bodyPr/>
                    <a:lstStyle/>
                    <a:p>
                      <a:pPr algn="l" fontAlgn="ctr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6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1" u="none" strike="noStrike" dirty="0">
                          <a:effectLst/>
                        </a:rPr>
                        <a:t>Total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FBCB0F9-94EE-4923-9D82-E4C48AE75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7523" cy="179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re 1"/>
          <p:cNvSpPr>
            <a:spLocks noGrp="1"/>
          </p:cNvSpPr>
          <p:nvPr>
            <p:ph type="title"/>
          </p:nvPr>
        </p:nvSpPr>
        <p:spPr>
          <a:xfrm>
            <a:off x="1989292" y="123058"/>
            <a:ext cx="9639300" cy="650458"/>
          </a:xfrm>
        </p:spPr>
        <p:txBody>
          <a:bodyPr/>
          <a:lstStyle/>
          <a:p>
            <a:r>
              <a:rPr lang="fr-FR" altLang="fr-FR" sz="2800" b="1" dirty="0"/>
              <a:t>Enseignements optionnels en seconde générale et technologique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9091" y="1683788"/>
            <a:ext cx="11390051" cy="5240795"/>
          </a:xfrm>
        </p:spPr>
        <p:txBody>
          <a:bodyPr rtlCol="0">
            <a:normAutofit/>
          </a:bodyPr>
          <a:lstStyle/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u="sng" dirty="0" smtClean="0"/>
              <a:t>Enseignements </a:t>
            </a:r>
            <a:r>
              <a:rPr lang="fr-FR" sz="2000" u="sng" dirty="0"/>
              <a:t>optionnels généraux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3H</a:t>
            </a:r>
            <a:r>
              <a:rPr lang="fr-FR" sz="2000" dirty="0"/>
              <a:t>	</a:t>
            </a:r>
            <a:r>
              <a:rPr lang="fr-FR" sz="2000" dirty="0" smtClean="0"/>
              <a:t>EPS </a:t>
            </a:r>
            <a:r>
              <a:rPr lang="fr-FR" sz="2000" dirty="0"/>
              <a:t>	</a:t>
            </a:r>
            <a:r>
              <a:rPr lang="fr-FR" sz="2200" b="1" dirty="0">
                <a:solidFill>
                  <a:srgbClr val="7030A0"/>
                </a:solidFill>
                <a:latin typeface="Calibri" panose="020F0502020204030204" pitchFamily="34" charset="0"/>
              </a:rPr>
              <a:t>4-5-6</a:t>
            </a:r>
            <a:r>
              <a:rPr lang="fr-FR" sz="2000" dirty="0"/>
              <a:t>				</a:t>
            </a:r>
            <a:r>
              <a:rPr lang="fr-FR" sz="2000" dirty="0" smtClean="0"/>
              <a:t>	(choisi pour 3 ans)			Latin 	</a:t>
            </a:r>
            <a:r>
              <a:rPr lang="fr-FR" sz="2200" b="1" dirty="0" smtClean="0">
                <a:solidFill>
                  <a:srgbClr val="7030A0"/>
                </a:solidFill>
              </a:rPr>
              <a:t>2</a:t>
            </a:r>
            <a:r>
              <a:rPr lang="fr-FR" sz="2000" dirty="0" smtClean="0"/>
              <a:t>-</a:t>
            </a:r>
            <a:r>
              <a:rPr lang="fr-FR" sz="2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3-4-5-6</a:t>
            </a:r>
            <a:endParaRPr lang="fr-FR" sz="22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/>
              <a:t>	</a:t>
            </a:r>
            <a:r>
              <a:rPr lang="fr-FR" sz="2000" dirty="0" smtClean="0"/>
              <a:t>				Grec	</a:t>
            </a:r>
            <a:r>
              <a:rPr lang="fr-FR" sz="2200" b="1" dirty="0">
                <a:solidFill>
                  <a:srgbClr val="7030A0"/>
                </a:solidFill>
                <a:latin typeface="Calibri" panose="020F0502020204030204" pitchFamily="34" charset="0"/>
              </a:rPr>
              <a:t>3</a:t>
            </a: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/>
              <a:t>	</a:t>
            </a:r>
            <a:r>
              <a:rPr lang="fr-FR" sz="2000" dirty="0" smtClean="0"/>
              <a:t>			LVC	Chinois	</a:t>
            </a:r>
            <a:r>
              <a:rPr lang="fr-FR" sz="2200" b="1" dirty="0">
                <a:solidFill>
                  <a:srgbClr val="7030A0"/>
                </a:solidFill>
                <a:latin typeface="Calibri" panose="020F0502020204030204" pitchFamily="34" charset="0"/>
              </a:rPr>
              <a:t>3</a:t>
            </a: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/>
              <a:t>	</a:t>
            </a:r>
            <a:r>
              <a:rPr lang="fr-FR" sz="2000" dirty="0" smtClean="0"/>
              <a:t>			LVC	Italien	</a:t>
            </a:r>
            <a:r>
              <a:rPr lang="fr-FR" sz="2200" b="1" dirty="0">
                <a:solidFill>
                  <a:srgbClr val="7030A0"/>
                </a:solidFill>
                <a:latin typeface="Calibri" panose="020F0502020204030204" pitchFamily="34" charset="0"/>
              </a:rPr>
              <a:t>3</a:t>
            </a:r>
          </a:p>
          <a:p>
            <a:pPr marL="1828800" lvl="4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dirty="0" smtClean="0"/>
              <a:t>					Arts </a:t>
            </a:r>
            <a:r>
              <a:rPr lang="fr-FR" sz="2200" dirty="0">
                <a:latin typeface="Calibri" panose="020F0502020204030204" pitchFamily="34" charset="0"/>
              </a:rPr>
              <a:t>Plastiques</a:t>
            </a:r>
            <a:r>
              <a:rPr lang="fr-FR" sz="22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2-6</a:t>
            </a:r>
            <a:endParaRPr lang="fr-FR" sz="22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 smtClean="0"/>
              <a:t>					Ciné Audio </a:t>
            </a:r>
            <a:r>
              <a:rPr lang="fr-FR" sz="2200" b="1" dirty="0">
                <a:solidFill>
                  <a:srgbClr val="7030A0"/>
                </a:solidFill>
                <a:latin typeface="Calibri" panose="020F0502020204030204" pitchFamily="34" charset="0"/>
              </a:rPr>
              <a:t>1-5-6</a:t>
            </a:r>
          </a:p>
          <a:p>
            <a:pPr marL="1828800" lvl="4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dirty="0" smtClean="0"/>
              <a:t>					Musique </a:t>
            </a:r>
            <a:r>
              <a:rPr lang="fr-FR" sz="2200" b="1" dirty="0">
                <a:solidFill>
                  <a:srgbClr val="7030A0"/>
                </a:solidFill>
                <a:latin typeface="Calibri" panose="020F0502020204030204" pitchFamily="34" charset="0"/>
              </a:rPr>
              <a:t>3</a:t>
            </a:r>
          </a:p>
          <a:p>
            <a:pPr marL="1828800" lvl="4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dirty="0"/>
              <a:t>	</a:t>
            </a:r>
            <a:r>
              <a:rPr lang="fr-FR" sz="2000" dirty="0" smtClean="0"/>
              <a:t>				Orchestre </a:t>
            </a:r>
            <a:r>
              <a:rPr lang="fr-FR" sz="2200" b="1" dirty="0">
                <a:solidFill>
                  <a:srgbClr val="7030A0"/>
                </a:solidFill>
                <a:latin typeface="Calibri" panose="020F0502020204030204" pitchFamily="34" charset="0"/>
              </a:rPr>
              <a:t>5</a:t>
            </a:r>
          </a:p>
          <a:p>
            <a:pPr marL="1828800" lvl="4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dirty="0" smtClean="0"/>
              <a:t>					Théâtre </a:t>
            </a:r>
            <a:r>
              <a:rPr lang="fr-FR" sz="2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2</a:t>
            </a: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1400" dirty="0" smtClean="0">
                <a:latin typeface="Calibri" panose="020F0502020204030204" pitchFamily="34" charset="0"/>
              </a:rPr>
              <a:t>(Ecologie Agronomie Territoires Développement Durable) 	</a:t>
            </a:r>
            <a:r>
              <a:rPr lang="fr-FR" sz="2000" dirty="0" smtClean="0">
                <a:latin typeface="Calibri" panose="020F0502020204030204" pitchFamily="34" charset="0"/>
              </a:rPr>
              <a:t>EATDD</a:t>
            </a:r>
            <a:r>
              <a:rPr lang="fr-FR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7</a:t>
            </a:r>
            <a:endParaRPr lang="fr-FR" sz="2000" dirty="0" smtClean="0">
              <a:latin typeface="Calibri" panose="020F0502020204030204" pitchFamily="34" charset="0"/>
            </a:endParaRP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 smtClean="0"/>
              <a:t>		</a:t>
            </a:r>
            <a:r>
              <a:rPr lang="fr-FR" sz="2000" dirty="0" smtClean="0">
                <a:latin typeface="Calibri" panose="020F0502020204030204" pitchFamily="34" charset="0"/>
              </a:rPr>
              <a:t>Hippologie Equitation ou SSEA Equitation</a:t>
            </a:r>
            <a:r>
              <a:rPr lang="fr-FR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7</a:t>
            </a: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 smtClean="0">
                <a:latin typeface="Calibri" panose="020F0502020204030204" pitchFamily="34" charset="0"/>
              </a:rPr>
              <a:t>					EPS (SSEA Foot 5H) </a:t>
            </a:r>
            <a:r>
              <a:rPr lang="fr-FR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7</a:t>
            </a:r>
            <a:endParaRPr lang="fr-FR" sz="2000" dirty="0">
              <a:latin typeface="Calibri" panose="020F0502020204030204" pitchFamily="34" charset="0"/>
            </a:endParaRPr>
          </a:p>
          <a:p>
            <a:pPr marL="1828800" lvl="4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dirty="0" smtClean="0"/>
              <a:t>			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FBCB0F9-94EE-4923-9D82-E4C48AE75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7523" cy="179314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B356D71-6D0C-42F3-A2B2-FFA448DAD2C5}"/>
              </a:ext>
            </a:extLst>
          </p:cNvPr>
          <p:cNvSpPr txBox="1"/>
          <p:nvPr/>
        </p:nvSpPr>
        <p:spPr>
          <a:xfrm>
            <a:off x="1526960" y="896573"/>
            <a:ext cx="1020340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7030A0"/>
                </a:solidFill>
              </a:rPr>
              <a:t>1- </a:t>
            </a:r>
            <a:r>
              <a:rPr lang="fr-FR" sz="1200" b="1" dirty="0" smtClean="0">
                <a:solidFill>
                  <a:srgbClr val="7030A0"/>
                </a:solidFill>
              </a:rPr>
              <a:t>LGT Réaumur </a:t>
            </a:r>
            <a:r>
              <a:rPr lang="fr-FR" sz="1200" b="1" dirty="0">
                <a:solidFill>
                  <a:srgbClr val="7030A0"/>
                </a:solidFill>
              </a:rPr>
              <a:t>– </a:t>
            </a:r>
            <a:r>
              <a:rPr lang="fr-FR" sz="1200" b="1" dirty="0" smtClean="0">
                <a:solidFill>
                  <a:srgbClr val="7030A0"/>
                </a:solidFill>
              </a:rPr>
              <a:t>LAVAL	4- </a:t>
            </a:r>
            <a:r>
              <a:rPr lang="fr-FR" sz="1200" b="1" dirty="0">
                <a:solidFill>
                  <a:srgbClr val="7030A0"/>
                </a:solidFill>
              </a:rPr>
              <a:t>LGT R. VADEPIED – EVRON	7- Agri Campus - LAVAL</a:t>
            </a:r>
            <a:endParaRPr lang="fr-FR" sz="1200" b="1" dirty="0" smtClean="0">
              <a:solidFill>
                <a:srgbClr val="7030A0"/>
              </a:solidFill>
            </a:endParaRPr>
          </a:p>
          <a:p>
            <a:r>
              <a:rPr lang="fr-FR" sz="1200" b="1" dirty="0">
                <a:solidFill>
                  <a:srgbClr val="7030A0"/>
                </a:solidFill>
              </a:rPr>
              <a:t>2- LGT Rousseau – LAVAL	</a:t>
            </a:r>
            <a:r>
              <a:rPr lang="fr-FR" sz="1200" b="1" dirty="0" smtClean="0">
                <a:solidFill>
                  <a:srgbClr val="7030A0"/>
                </a:solidFill>
              </a:rPr>
              <a:t>5 </a:t>
            </a:r>
            <a:r>
              <a:rPr lang="fr-FR" sz="1200" b="1" dirty="0">
                <a:solidFill>
                  <a:srgbClr val="7030A0"/>
                </a:solidFill>
              </a:rPr>
              <a:t>- LGT Victor Hugo -  </a:t>
            </a:r>
            <a:r>
              <a:rPr lang="fr-FR" sz="1200" b="1" dirty="0" smtClean="0">
                <a:solidFill>
                  <a:srgbClr val="7030A0"/>
                </a:solidFill>
              </a:rPr>
              <a:t>CHATEAU-GONTIER	</a:t>
            </a:r>
            <a:endParaRPr lang="fr-FR" sz="1200" b="1" dirty="0">
              <a:solidFill>
                <a:srgbClr val="7030A0"/>
              </a:solidFill>
            </a:endParaRPr>
          </a:p>
          <a:p>
            <a:r>
              <a:rPr lang="fr-FR" sz="1200" b="1" dirty="0">
                <a:solidFill>
                  <a:srgbClr val="7030A0"/>
                </a:solidFill>
              </a:rPr>
              <a:t>3- LGT Paré – Laval	</a:t>
            </a:r>
            <a:r>
              <a:rPr lang="fr-FR" sz="1200" b="1" dirty="0" smtClean="0">
                <a:solidFill>
                  <a:srgbClr val="7030A0"/>
                </a:solidFill>
              </a:rPr>
              <a:t>6- </a:t>
            </a:r>
            <a:r>
              <a:rPr lang="fr-FR" sz="1200" b="1" dirty="0">
                <a:solidFill>
                  <a:srgbClr val="7030A0"/>
                </a:solidFill>
              </a:rPr>
              <a:t>LGT Lavoisier- </a:t>
            </a:r>
            <a:r>
              <a:rPr lang="fr-FR" sz="1200" b="1" dirty="0" smtClean="0">
                <a:solidFill>
                  <a:srgbClr val="7030A0"/>
                </a:solidFill>
              </a:rPr>
              <a:t>MAYENNE</a:t>
            </a:r>
            <a:endParaRPr lang="fr-FR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re 1"/>
          <p:cNvSpPr>
            <a:spLocks noGrp="1"/>
          </p:cNvSpPr>
          <p:nvPr>
            <p:ph type="title"/>
          </p:nvPr>
        </p:nvSpPr>
        <p:spPr>
          <a:xfrm>
            <a:off x="1989292" y="123058"/>
            <a:ext cx="9639300" cy="650458"/>
          </a:xfrm>
        </p:spPr>
        <p:txBody>
          <a:bodyPr/>
          <a:lstStyle/>
          <a:p>
            <a:r>
              <a:rPr lang="fr-FR" altLang="fr-FR" sz="2800" b="1" dirty="0"/>
              <a:t>Enseignements optionnels en seconde générale et technologique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9091" y="1683788"/>
            <a:ext cx="11390051" cy="5240795"/>
          </a:xfrm>
        </p:spPr>
        <p:txBody>
          <a:bodyPr rtlCol="0">
            <a:normAutofit/>
          </a:bodyPr>
          <a:lstStyle/>
          <a:p>
            <a:pPr marL="1828800" lvl="4" indent="0" fontAlgn="auto">
              <a:spcAft>
                <a:spcPts val="0"/>
              </a:spcAft>
              <a:buNone/>
              <a:defRPr/>
            </a:pPr>
            <a:endParaRPr lang="fr-FR" sz="2000" u="sng" dirty="0" smtClean="0"/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u="sng" dirty="0" smtClean="0"/>
              <a:t>Enseignements optionnels techno.</a:t>
            </a:r>
            <a:r>
              <a:rPr lang="fr-FR" sz="2000" dirty="0" smtClean="0"/>
              <a:t>	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1,5H</a:t>
            </a:r>
            <a:r>
              <a:rPr lang="fr-FR" sz="2000" dirty="0" smtClean="0"/>
              <a:t>	Management et Gestion </a:t>
            </a:r>
            <a:r>
              <a:rPr lang="fr-FR" sz="2200" b="1" dirty="0" smtClean="0">
                <a:solidFill>
                  <a:srgbClr val="7030A0"/>
                </a:solidFill>
              </a:rPr>
              <a:t>2</a:t>
            </a:r>
            <a:r>
              <a:rPr lang="fr-FR" sz="1900" b="1" dirty="0" smtClean="0">
                <a:solidFill>
                  <a:srgbClr val="7030A0"/>
                </a:solidFill>
              </a:rPr>
              <a:t>-</a:t>
            </a:r>
            <a:r>
              <a:rPr lang="fr-FR" sz="2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3-5-6</a:t>
            </a:r>
          </a:p>
          <a:p>
            <a:pPr marL="1828800" lvl="4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dirty="0" smtClean="0"/>
              <a:t>	(année de seconde)		Sciences de l’Ingénieur </a:t>
            </a:r>
            <a:r>
              <a:rPr lang="fr-FR" sz="2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5</a:t>
            </a:r>
          </a:p>
          <a:p>
            <a:pPr marL="1828800" lvl="4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dirty="0" smtClean="0"/>
              <a:t>					Sciences et Laboratoires </a:t>
            </a:r>
            <a:r>
              <a:rPr lang="fr-FR" sz="2200" b="1" dirty="0" smtClean="0">
                <a:solidFill>
                  <a:srgbClr val="7030A0"/>
                </a:solidFill>
              </a:rPr>
              <a:t>2</a:t>
            </a:r>
            <a:r>
              <a:rPr lang="fr-FR" sz="2000" dirty="0" smtClean="0">
                <a:solidFill>
                  <a:srgbClr val="7030A0"/>
                </a:solidFill>
              </a:rPr>
              <a:t>-</a:t>
            </a:r>
            <a:r>
              <a:rPr lang="fr-FR" sz="2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4-5-6-7</a:t>
            </a: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 smtClean="0"/>
              <a:t>					Arts Visuels </a:t>
            </a:r>
            <a:r>
              <a:rPr lang="fr-FR" sz="2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4</a:t>
            </a: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 smtClean="0"/>
              <a:t>					Exploration scientifique et technologique </a:t>
            </a:r>
            <a:r>
              <a:rPr lang="fr-FR" sz="2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1</a:t>
            </a:r>
            <a:r>
              <a:rPr lang="fr-FR" sz="2000" dirty="0" smtClean="0"/>
              <a:t> </a:t>
            </a:r>
            <a:r>
              <a:rPr lang="fr-FR" sz="1700" dirty="0" smtClean="0"/>
              <a:t>(Sciences du numérique appliquées à la programmation informatique)</a:t>
            </a:r>
            <a:r>
              <a:rPr lang="fr-FR" sz="2000" dirty="0" smtClean="0"/>
              <a:t>	SNAPI </a:t>
            </a:r>
            <a:r>
              <a:rPr lang="fr-FR" sz="2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1</a:t>
            </a: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 smtClean="0"/>
              <a:t>					Santé Social </a:t>
            </a:r>
            <a:r>
              <a:rPr lang="fr-FR" sz="2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1</a:t>
            </a: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 smtClean="0"/>
              <a:t>					Bio technologie </a:t>
            </a:r>
            <a:r>
              <a:rPr lang="fr-FR" sz="2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1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FBCB0F9-94EE-4923-9D82-E4C48AE75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7523" cy="179314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B356D71-6D0C-42F3-A2B2-FFA448DAD2C5}"/>
              </a:ext>
            </a:extLst>
          </p:cNvPr>
          <p:cNvSpPr txBox="1"/>
          <p:nvPr/>
        </p:nvSpPr>
        <p:spPr>
          <a:xfrm>
            <a:off x="1526960" y="896573"/>
            <a:ext cx="1020340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7030A0"/>
                </a:solidFill>
              </a:rPr>
              <a:t>1- </a:t>
            </a:r>
            <a:r>
              <a:rPr lang="fr-FR" sz="1200" b="1" dirty="0" smtClean="0">
                <a:solidFill>
                  <a:srgbClr val="7030A0"/>
                </a:solidFill>
              </a:rPr>
              <a:t>LGT Réaumur </a:t>
            </a:r>
            <a:r>
              <a:rPr lang="fr-FR" sz="1200" b="1" dirty="0">
                <a:solidFill>
                  <a:srgbClr val="7030A0"/>
                </a:solidFill>
              </a:rPr>
              <a:t>– </a:t>
            </a:r>
            <a:r>
              <a:rPr lang="fr-FR" sz="1200" b="1" dirty="0" smtClean="0">
                <a:solidFill>
                  <a:srgbClr val="7030A0"/>
                </a:solidFill>
              </a:rPr>
              <a:t>LAVAL	4- </a:t>
            </a:r>
            <a:r>
              <a:rPr lang="fr-FR" sz="1200" b="1" dirty="0">
                <a:solidFill>
                  <a:srgbClr val="7030A0"/>
                </a:solidFill>
              </a:rPr>
              <a:t>LGT R. VADEPIED – EVRON	7- Agri Campus - LAVAL</a:t>
            </a:r>
            <a:endParaRPr lang="fr-FR" sz="1200" b="1" dirty="0" smtClean="0">
              <a:solidFill>
                <a:srgbClr val="7030A0"/>
              </a:solidFill>
            </a:endParaRPr>
          </a:p>
          <a:p>
            <a:r>
              <a:rPr lang="fr-FR" sz="1200" b="1" dirty="0">
                <a:solidFill>
                  <a:srgbClr val="7030A0"/>
                </a:solidFill>
              </a:rPr>
              <a:t>2- LGT Rousseau – LAVAL	</a:t>
            </a:r>
            <a:r>
              <a:rPr lang="fr-FR" sz="1200" b="1" dirty="0" smtClean="0">
                <a:solidFill>
                  <a:srgbClr val="7030A0"/>
                </a:solidFill>
              </a:rPr>
              <a:t>5 </a:t>
            </a:r>
            <a:r>
              <a:rPr lang="fr-FR" sz="1200" b="1" dirty="0">
                <a:solidFill>
                  <a:srgbClr val="7030A0"/>
                </a:solidFill>
              </a:rPr>
              <a:t>- LGT Victor Hugo -  </a:t>
            </a:r>
            <a:r>
              <a:rPr lang="fr-FR" sz="1200" b="1" dirty="0" smtClean="0">
                <a:solidFill>
                  <a:srgbClr val="7030A0"/>
                </a:solidFill>
              </a:rPr>
              <a:t>CHATEAU-GONTIER	</a:t>
            </a:r>
            <a:endParaRPr lang="fr-FR" sz="1200" b="1" dirty="0">
              <a:solidFill>
                <a:srgbClr val="7030A0"/>
              </a:solidFill>
            </a:endParaRPr>
          </a:p>
          <a:p>
            <a:r>
              <a:rPr lang="fr-FR" sz="1200" b="1" dirty="0">
                <a:solidFill>
                  <a:srgbClr val="7030A0"/>
                </a:solidFill>
              </a:rPr>
              <a:t>3- LGT Paré – Laval	</a:t>
            </a:r>
            <a:r>
              <a:rPr lang="fr-FR" sz="1200" b="1" dirty="0" smtClean="0">
                <a:solidFill>
                  <a:srgbClr val="7030A0"/>
                </a:solidFill>
              </a:rPr>
              <a:t>6- </a:t>
            </a:r>
            <a:r>
              <a:rPr lang="fr-FR" sz="1200" b="1" dirty="0">
                <a:solidFill>
                  <a:srgbClr val="7030A0"/>
                </a:solidFill>
              </a:rPr>
              <a:t>LGT Lavoisier- </a:t>
            </a:r>
            <a:r>
              <a:rPr lang="fr-FR" sz="1200" b="1" dirty="0" smtClean="0">
                <a:solidFill>
                  <a:srgbClr val="7030A0"/>
                </a:solidFill>
              </a:rPr>
              <a:t>MAYENNE</a:t>
            </a:r>
            <a:endParaRPr lang="fr-FR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/>
              <a:t>Classe européenne 	</a:t>
            </a:r>
            <a:r>
              <a:rPr lang="fr-FR" sz="2000" b="1" dirty="0" smtClean="0"/>
              <a:t>2H</a:t>
            </a:r>
            <a:r>
              <a:rPr lang="fr-FR" sz="2000" b="1" dirty="0"/>
              <a:t>	Anglais	</a:t>
            </a:r>
            <a:r>
              <a:rPr lang="fr-FR" sz="2000" b="1" dirty="0" smtClean="0"/>
              <a:t>	</a:t>
            </a:r>
            <a:r>
              <a:rPr lang="fr-FR" sz="2000" dirty="0" smtClean="0"/>
              <a:t>SES </a:t>
            </a: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6</a:t>
            </a: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/>
              <a:t>					</a:t>
            </a:r>
            <a:r>
              <a:rPr lang="fr-FR" sz="2000" dirty="0" smtClean="0"/>
              <a:t>	SVT </a:t>
            </a: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6</a:t>
            </a: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/>
              <a:t>					</a:t>
            </a:r>
            <a:r>
              <a:rPr lang="fr-FR" sz="2000" dirty="0" smtClean="0"/>
              <a:t>	Maths </a:t>
            </a:r>
            <a:r>
              <a:rPr lang="fr-FR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1-2-3-5-6-7</a:t>
            </a:r>
            <a:endParaRPr lang="fr-FR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/>
              <a:t>					</a:t>
            </a:r>
            <a:r>
              <a:rPr lang="fr-FR" sz="2000" dirty="0" smtClean="0"/>
              <a:t>	Histoire </a:t>
            </a:r>
            <a:r>
              <a:rPr lang="fr-FR" sz="2000" dirty="0"/>
              <a:t>Géographie </a:t>
            </a:r>
            <a:r>
              <a:rPr lang="fr-FR" sz="2000" b="1" dirty="0" smtClean="0">
                <a:solidFill>
                  <a:srgbClr val="7030A0"/>
                </a:solidFill>
              </a:rPr>
              <a:t>2-</a:t>
            </a:r>
            <a:r>
              <a:rPr lang="fr-FR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5</a:t>
            </a:r>
            <a:endParaRPr lang="fr-FR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/>
              <a:t>					</a:t>
            </a:r>
            <a:r>
              <a:rPr lang="fr-FR" sz="2000" dirty="0" smtClean="0"/>
              <a:t>	Physique </a:t>
            </a:r>
            <a:r>
              <a:rPr lang="fr-FR" sz="2000" dirty="0"/>
              <a:t>Chimie </a:t>
            </a: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4</a:t>
            </a: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endParaRPr lang="fr-FR" sz="2000" dirty="0"/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/>
              <a:t>				</a:t>
            </a:r>
            <a:r>
              <a:rPr lang="fr-FR" sz="2000" b="1" dirty="0"/>
              <a:t>Espagnol</a:t>
            </a:r>
            <a:r>
              <a:rPr lang="fr-FR" sz="2000" dirty="0"/>
              <a:t>	Histoire géographie </a:t>
            </a: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3</a:t>
            </a: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endParaRPr lang="fr-FR" sz="2000" dirty="0"/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 smtClean="0"/>
              <a:t>				</a:t>
            </a:r>
            <a:r>
              <a:rPr lang="fr-FR" sz="2000" b="1" dirty="0" smtClean="0"/>
              <a:t>Allemand              </a:t>
            </a:r>
            <a:r>
              <a:rPr lang="fr-FR" sz="2000" dirty="0" smtClean="0"/>
              <a:t>EPS </a:t>
            </a:r>
            <a:r>
              <a:rPr lang="fr-FR" sz="2000" b="1" dirty="0" smtClean="0">
                <a:solidFill>
                  <a:srgbClr val="7030A0"/>
                </a:solidFill>
              </a:rPr>
              <a:t>2</a:t>
            </a: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fr-FR" sz="2000" dirty="0" smtClean="0"/>
              <a:t>Section binationale</a:t>
            </a:r>
            <a:r>
              <a:rPr lang="fr-FR" sz="2000" dirty="0"/>
              <a:t>		</a:t>
            </a:r>
            <a:r>
              <a:rPr lang="fr-FR" sz="2000" b="1" dirty="0" smtClean="0"/>
              <a:t>Espagnol</a:t>
            </a:r>
            <a:r>
              <a:rPr lang="fr-FR" sz="2000" dirty="0"/>
              <a:t>	</a:t>
            </a:r>
            <a:r>
              <a:rPr lang="fr-FR" sz="2000" dirty="0" err="1"/>
              <a:t>Bachi</a:t>
            </a:r>
            <a:r>
              <a:rPr lang="fr-FR" sz="2000" dirty="0"/>
              <a:t>-bac </a:t>
            </a: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3</a:t>
            </a:r>
            <a:r>
              <a:rPr lang="fr-FR" sz="2000" dirty="0"/>
              <a:t>				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B356D71-6D0C-42F3-A2B2-FFA448DAD2C5}"/>
              </a:ext>
            </a:extLst>
          </p:cNvPr>
          <p:cNvSpPr txBox="1"/>
          <p:nvPr/>
        </p:nvSpPr>
        <p:spPr>
          <a:xfrm>
            <a:off x="1988598" y="337279"/>
            <a:ext cx="8407153" cy="7386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</a:rPr>
              <a:t>1- </a:t>
            </a:r>
            <a:r>
              <a:rPr lang="fr-FR" sz="1400" b="1" dirty="0" smtClean="0">
                <a:solidFill>
                  <a:srgbClr val="7030A0"/>
                </a:solidFill>
              </a:rPr>
              <a:t>LGT Réaumur </a:t>
            </a:r>
            <a:r>
              <a:rPr lang="fr-FR" sz="1400" b="1" dirty="0">
                <a:solidFill>
                  <a:srgbClr val="7030A0"/>
                </a:solidFill>
              </a:rPr>
              <a:t>– </a:t>
            </a:r>
            <a:r>
              <a:rPr lang="fr-FR" sz="1400" b="1" dirty="0" smtClean="0">
                <a:solidFill>
                  <a:srgbClr val="7030A0"/>
                </a:solidFill>
              </a:rPr>
              <a:t>LAVAL		4- </a:t>
            </a:r>
            <a:r>
              <a:rPr lang="fr-FR" sz="1400" b="1" dirty="0">
                <a:solidFill>
                  <a:srgbClr val="7030A0"/>
                </a:solidFill>
              </a:rPr>
              <a:t>LGT R. VADEPIED – EVRON	7- Agri Campus - LAVAL</a:t>
            </a:r>
            <a:endParaRPr lang="fr-FR" sz="1400" b="1" dirty="0" smtClean="0">
              <a:solidFill>
                <a:srgbClr val="7030A0"/>
              </a:solidFill>
            </a:endParaRPr>
          </a:p>
          <a:p>
            <a:r>
              <a:rPr lang="fr-FR" sz="1400" b="1" dirty="0">
                <a:solidFill>
                  <a:srgbClr val="7030A0"/>
                </a:solidFill>
              </a:rPr>
              <a:t>2- LGT Rousseau – </a:t>
            </a:r>
            <a:r>
              <a:rPr lang="fr-FR" sz="1400" b="1" dirty="0" smtClean="0">
                <a:solidFill>
                  <a:srgbClr val="7030A0"/>
                </a:solidFill>
              </a:rPr>
              <a:t>LAVAL	</a:t>
            </a:r>
            <a:r>
              <a:rPr lang="fr-FR" sz="1400" b="1" dirty="0">
                <a:solidFill>
                  <a:srgbClr val="7030A0"/>
                </a:solidFill>
              </a:rPr>
              <a:t>	</a:t>
            </a:r>
            <a:r>
              <a:rPr lang="fr-FR" sz="1400" b="1" dirty="0" smtClean="0">
                <a:solidFill>
                  <a:srgbClr val="7030A0"/>
                </a:solidFill>
              </a:rPr>
              <a:t>5 </a:t>
            </a:r>
            <a:r>
              <a:rPr lang="fr-FR" sz="1400" b="1" dirty="0">
                <a:solidFill>
                  <a:srgbClr val="7030A0"/>
                </a:solidFill>
              </a:rPr>
              <a:t>- LGT Victor Hugo -  </a:t>
            </a:r>
            <a:r>
              <a:rPr lang="fr-FR" sz="1400" b="1" dirty="0" smtClean="0">
                <a:solidFill>
                  <a:srgbClr val="7030A0"/>
                </a:solidFill>
              </a:rPr>
              <a:t>CHATEAU-GONTIER	</a:t>
            </a:r>
            <a:endParaRPr lang="fr-FR" sz="1400" b="1" dirty="0">
              <a:solidFill>
                <a:srgbClr val="7030A0"/>
              </a:solidFill>
            </a:endParaRPr>
          </a:p>
          <a:p>
            <a:r>
              <a:rPr lang="fr-FR" sz="1400" b="1" dirty="0">
                <a:solidFill>
                  <a:srgbClr val="7030A0"/>
                </a:solidFill>
              </a:rPr>
              <a:t>3- LGT Paré – Laval	</a:t>
            </a:r>
            <a:r>
              <a:rPr lang="fr-FR" sz="1400" b="1" dirty="0" smtClean="0">
                <a:solidFill>
                  <a:srgbClr val="7030A0"/>
                </a:solidFill>
              </a:rPr>
              <a:t>	6- </a:t>
            </a:r>
            <a:r>
              <a:rPr lang="fr-FR" sz="1400" b="1" dirty="0">
                <a:solidFill>
                  <a:srgbClr val="7030A0"/>
                </a:solidFill>
              </a:rPr>
              <a:t>LGT Lavoisier- </a:t>
            </a:r>
            <a:r>
              <a:rPr lang="fr-FR" sz="1400" b="1" dirty="0" smtClean="0">
                <a:solidFill>
                  <a:srgbClr val="7030A0"/>
                </a:solidFill>
              </a:rPr>
              <a:t>MAYENNE</a:t>
            </a:r>
            <a:endParaRPr lang="fr-FR" sz="1400" b="1" dirty="0">
              <a:solidFill>
                <a:srgbClr val="7030A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FBCB0F9-94EE-4923-9D82-E4C48AE75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7523" cy="179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2410" y="515974"/>
            <a:ext cx="10515600" cy="380599"/>
          </a:xfrm>
        </p:spPr>
        <p:txBody>
          <a:bodyPr/>
          <a:lstStyle/>
          <a:p>
            <a:r>
              <a:rPr lang="fr-FR" dirty="0"/>
              <a:t>Les attendus en classe de seconde: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0576" y="2149005"/>
            <a:ext cx="10515600" cy="2674007"/>
          </a:xfrm>
        </p:spPr>
        <p:txBody>
          <a:bodyPr/>
          <a:lstStyle/>
          <a:p>
            <a:r>
              <a:rPr lang="fr-FR" dirty="0"/>
              <a:t>Rythme plus intense pour le travail</a:t>
            </a:r>
          </a:p>
          <a:p>
            <a:r>
              <a:rPr lang="fr-FR" dirty="0"/>
              <a:t>Assiduité</a:t>
            </a:r>
          </a:p>
          <a:p>
            <a:r>
              <a:rPr lang="fr-FR" dirty="0"/>
              <a:t>Apprentissage de l’autonomie</a:t>
            </a:r>
          </a:p>
          <a:p>
            <a:r>
              <a:rPr lang="fr-FR" dirty="0"/>
              <a:t>Poursuivre le travail d’orientation pour affiner ses choix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FBCB0F9-94EE-4923-9D82-E4C48AE75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2" y="80682"/>
            <a:ext cx="1887523" cy="179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89B7869-6045-479F-B6E7-AE9ABBF8F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" y="108085"/>
            <a:ext cx="1887523" cy="1793147"/>
          </a:xfrm>
          <a:prstGeom prst="rect">
            <a:avLst/>
          </a:prstGeom>
        </p:spPr>
      </p:pic>
      <p:sp>
        <p:nvSpPr>
          <p:cNvPr id="4100" name="Titre 1"/>
          <p:cNvSpPr>
            <a:spLocks noGrp="1"/>
          </p:cNvSpPr>
          <p:nvPr>
            <p:ph type="title"/>
          </p:nvPr>
        </p:nvSpPr>
        <p:spPr>
          <a:xfrm>
            <a:off x="2182729" y="419719"/>
            <a:ext cx="9383746" cy="4469466"/>
          </a:xfrm>
        </p:spPr>
        <p:txBody>
          <a:bodyPr/>
          <a:lstStyle/>
          <a:p>
            <a:r>
              <a:rPr lang="fr-FR" altLang="fr-FR" sz="2800" dirty="0"/>
              <a:t/>
            </a:r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E63EE9-2DAA-49F9-A8AA-25498125B116}"/>
              </a:ext>
            </a:extLst>
          </p:cNvPr>
          <p:cNvSpPr/>
          <p:nvPr/>
        </p:nvSpPr>
        <p:spPr>
          <a:xfrm>
            <a:off x="3229583" y="3429000"/>
            <a:ext cx="770203" cy="1726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BC7CE28-1C4B-43F0-846A-30B7B1B91DA6}"/>
              </a:ext>
            </a:extLst>
          </p:cNvPr>
          <p:cNvSpPr/>
          <p:nvPr/>
        </p:nvSpPr>
        <p:spPr>
          <a:xfrm>
            <a:off x="1916349" y="3454750"/>
            <a:ext cx="924127" cy="247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0B03830-6B97-4D25-A3F9-C7F3AD928425}"/>
              </a:ext>
            </a:extLst>
          </p:cNvPr>
          <p:cNvSpPr/>
          <p:nvPr/>
        </p:nvSpPr>
        <p:spPr>
          <a:xfrm>
            <a:off x="4695505" y="2654452"/>
            <a:ext cx="1092453" cy="224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522337E-1BBC-40BB-B441-3296B7FCBF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6799" y="1795715"/>
            <a:ext cx="9572625" cy="4705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88136" y="1781865"/>
            <a:ext cx="4469656" cy="4798725"/>
          </a:xfrm>
          <a:prstGeom prst="rect">
            <a:avLst/>
          </a:prstGeom>
          <a:solidFill>
            <a:srgbClr val="E494D3">
              <a:alpha val="17000"/>
            </a:srgbClr>
          </a:solidFill>
          <a:ln w="57150">
            <a:solidFill>
              <a:srgbClr val="E30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089A731-7080-4EBC-B972-2D957B5912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87691" y="1589171"/>
            <a:ext cx="718782" cy="102074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EC5518FD-5EE1-45DA-98E4-EAB941286059}"/>
              </a:ext>
            </a:extLst>
          </p:cNvPr>
          <p:cNvSpPr txBox="1"/>
          <p:nvPr/>
        </p:nvSpPr>
        <p:spPr>
          <a:xfrm>
            <a:off x="1615807" y="115890"/>
            <a:ext cx="9021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Voie générale et technologique : </a:t>
            </a:r>
          </a:p>
          <a:p>
            <a:pPr algn="ctr"/>
            <a:r>
              <a:rPr lang="fr-F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passerelles possibles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BF39D22D-424D-4BE4-9BA7-9790EB5A6F63}"/>
              </a:ext>
            </a:extLst>
          </p:cNvPr>
          <p:cNvCxnSpPr/>
          <p:nvPr/>
        </p:nvCxnSpPr>
        <p:spPr>
          <a:xfrm>
            <a:off x="3229583" y="4054994"/>
            <a:ext cx="1465922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DD5A61E2-229C-41C7-AD4C-5BD4831B6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16" y="95242"/>
            <a:ext cx="1700473" cy="170047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0183" y="3879445"/>
            <a:ext cx="1134208" cy="114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6827</TotalTime>
  <Words>830</Words>
  <Application>Microsoft Office PowerPoint</Application>
  <PresentationFormat>Personnalisé</PresentationFormat>
  <Paragraphs>329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Présentation PowerPoint</vt:lpstr>
      <vt:lpstr>Entrer en seconde</vt:lpstr>
      <vt:lpstr>Horaire en classe de seconde générale et technologique</vt:lpstr>
      <vt:lpstr>Enseignements optionnels en seconde générale et technologique</vt:lpstr>
      <vt:lpstr>Enseignements optionnels en seconde générale et technologique</vt:lpstr>
      <vt:lpstr>Présentation PowerPoint</vt:lpstr>
      <vt:lpstr>Les attendus en classe de seconde: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BACCALAURÉAT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écoute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Lycée Professionnel Pierre et Marie Curie</dc:title>
  <dc:creator>Beaudam beaudam</dc:creator>
  <cp:lastModifiedBy>reunion</cp:lastModifiedBy>
  <cp:revision>217</cp:revision>
  <cp:lastPrinted>2019-01-03T13:37:58Z</cp:lastPrinted>
  <dcterms:created xsi:type="dcterms:W3CDTF">2019-01-02T14:05:54Z</dcterms:created>
  <dcterms:modified xsi:type="dcterms:W3CDTF">2023-01-30T19:33:24Z</dcterms:modified>
</cp:coreProperties>
</file>